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73" r:id="rId3"/>
    <p:sldId id="260" r:id="rId4"/>
    <p:sldId id="268" r:id="rId5"/>
    <p:sldId id="269" r:id="rId6"/>
    <p:sldId id="262" r:id="rId7"/>
    <p:sldId id="272" r:id="rId8"/>
    <p:sldId id="267" r:id="rId9"/>
    <p:sldId id="258" r:id="rId10"/>
    <p:sldId id="259" r:id="rId11"/>
    <p:sldId id="271" r:id="rId12"/>
    <p:sldId id="261"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34"/>
    <p:restoredTop sz="94689"/>
  </p:normalViewPr>
  <p:slideViewPr>
    <p:cSldViewPr snapToGrid="0" snapToObjects="1">
      <p:cViewPr>
        <p:scale>
          <a:sx n="153" d="100"/>
          <a:sy n="153" d="100"/>
        </p:scale>
        <p:origin x="67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a:t>
            </a:fld>
            <a:endParaRPr lang="en-US"/>
          </a:p>
        </p:txBody>
      </p:sp>
    </p:spTree>
    <p:extLst>
      <p:ext uri="{BB962C8B-B14F-4D97-AF65-F5344CB8AC3E}">
        <p14:creationId xmlns:p14="http://schemas.microsoft.com/office/powerpoint/2010/main" val="229553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fish where we sequenced the entire genome with complete resolution––interrogating 500 million positions in the genome very thoroughly</a:t>
            </a:r>
          </a:p>
          <a:p>
            <a:r>
              <a:rPr lang="en-US" dirty="0"/>
              <a:t>Had over 2500 samples where we sequenced with more sparse coverage––probably interrogating less than a million positions</a:t>
            </a:r>
          </a:p>
        </p:txBody>
      </p:sp>
      <p:sp>
        <p:nvSpPr>
          <p:cNvPr id="4" name="Slide Number Placeholder 3"/>
          <p:cNvSpPr>
            <a:spLocks noGrp="1"/>
          </p:cNvSpPr>
          <p:nvPr>
            <p:ph type="sldNum" sz="quarter" idx="5"/>
          </p:nvPr>
        </p:nvSpPr>
        <p:spPr/>
        <p:txBody>
          <a:bodyPr/>
          <a:lstStyle/>
          <a:p>
            <a:fld id="{2A39F101-ADD7-BA40-B8A0-A2A024F14DB5}" type="slidenum">
              <a:rPr lang="en-US" smtClean="0"/>
              <a:t>11</a:t>
            </a:fld>
            <a:endParaRPr lang="en-US"/>
          </a:p>
        </p:txBody>
      </p:sp>
    </p:spTree>
    <p:extLst>
      <p:ext uri="{BB962C8B-B14F-4D97-AF65-F5344CB8AC3E}">
        <p14:creationId xmlns:p14="http://schemas.microsoft.com/office/powerpoint/2010/main" val="377593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human genome stats?</a:t>
            </a:r>
          </a:p>
        </p:txBody>
      </p:sp>
      <p:sp>
        <p:nvSpPr>
          <p:cNvPr id="4" name="Slide Number Placeholder 3"/>
          <p:cNvSpPr>
            <a:spLocks noGrp="1"/>
          </p:cNvSpPr>
          <p:nvPr>
            <p:ph type="sldNum" sz="quarter" idx="5"/>
          </p:nvPr>
        </p:nvSpPr>
        <p:spPr/>
        <p:txBody>
          <a:bodyPr/>
          <a:lstStyle/>
          <a:p>
            <a:fld id="{2A39F101-ADD7-BA40-B8A0-A2A024F14DB5}" type="slidenum">
              <a:rPr lang="en-US" smtClean="0"/>
              <a:t>12</a:t>
            </a:fld>
            <a:endParaRPr lang="en-US"/>
          </a:p>
        </p:txBody>
      </p:sp>
    </p:spTree>
    <p:extLst>
      <p:ext uri="{BB962C8B-B14F-4D97-AF65-F5344CB8AC3E}">
        <p14:creationId xmlns:p14="http://schemas.microsoft.com/office/powerpoint/2010/main" val="664474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2</a:t>
            </a:fld>
            <a:endParaRPr lang="en-US"/>
          </a:p>
        </p:txBody>
      </p:sp>
    </p:spTree>
    <p:extLst>
      <p:ext uri="{BB962C8B-B14F-4D97-AF65-F5344CB8AC3E}">
        <p14:creationId xmlns:p14="http://schemas.microsoft.com/office/powerpoint/2010/main" val="38432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22368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249043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Genetic diversity is really important for populations to persist. New diversity comes from mutation so when you have a really small population you won’t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lumMod val="65000"/>
                  </a:schemeClr>
                </a:solidFill>
                <a:latin typeface="Roboto"/>
              </a:rPr>
              <a:t>Covid</a:t>
            </a:r>
            <a:r>
              <a:rPr lang="en-US" dirty="0">
                <a:solidFill>
                  <a:schemeClr val="bg1">
                    <a:lumMod val="65000"/>
                  </a:schemeClr>
                </a:solidFill>
                <a:latin typeface="Roboto"/>
              </a:rPr>
              <a:t> population is so huge so you get a bunch of mutation and the virus can adapt and respond to new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Roboto"/>
              </a:rPr>
              <a:t>Larger population has greater genetic diversity, smaller populations have less genetic diversity</a:t>
            </a:r>
            <a:endParaRPr lang="en-US" dirty="0">
              <a:solidFill>
                <a:schemeClr val="bg1">
                  <a:lumMod val="65000"/>
                </a:schemeClr>
              </a:solidFill>
            </a:endParaRPr>
          </a:p>
          <a:p>
            <a:r>
              <a:rPr lang="en-US" dirty="0"/>
              <a:t>A common rule of thumb is the 50:500 rule––wild populations need to have a Ne of 500 to persist</a:t>
            </a:r>
          </a:p>
          <a:p>
            <a:r>
              <a:rPr lang="en-US" dirty="0"/>
              <a:t>Historical Ne is fairly stable unless there is a massive alteration to a population</a:t>
            </a:r>
          </a:p>
          <a:p>
            <a:r>
              <a:rPr lang="en-US" dirty="0"/>
              <a:t>Markers can’t be close together</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on effective population size just using RAD data</a:t>
            </a:r>
          </a:p>
          <a:p>
            <a:endParaRPr lang="en-US" dirty="0"/>
          </a:p>
          <a:p>
            <a:r>
              <a:rPr lang="en-US" dirty="0"/>
              <a:t>Simplify––we had a big dataset but without the reference genome analysis was suboptimal</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375032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genome assembly so Y-axis is very unreliable due to the noise from not having an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284506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Esitmates</a:t>
            </a:r>
            <a:r>
              <a:rPr lang="en-US" dirty="0"/>
              <a:t> get smaller and have error bars as we approach more recent generations</a:t>
            </a:r>
          </a:p>
          <a:p>
            <a:r>
              <a:rPr lang="en-US" dirty="0"/>
              <a:t>We might expect this if a population shrinks</a:t>
            </a:r>
          </a:p>
          <a:p>
            <a:r>
              <a:rPr lang="en-US" dirty="0"/>
              <a:t>In order to accurately estimate Ne we </a:t>
            </a:r>
            <a:r>
              <a:rPr lang="en-US" dirty="0" err="1"/>
              <a:t>needto</a:t>
            </a:r>
            <a:r>
              <a:rPr lang="en-US" dirty="0"/>
              <a:t> make sure that markers are on separate chromosomes and are not dependent on one another––they need to not me physically close to each other</a:t>
            </a:r>
          </a:p>
        </p:txBody>
      </p:sp>
      <p:sp>
        <p:nvSpPr>
          <p:cNvPr id="4" name="Slide Number Placeholder 3"/>
          <p:cNvSpPr>
            <a:spLocks noGrp="1"/>
          </p:cNvSpPr>
          <p:nvPr>
            <p:ph type="sldNum" sz="quarter" idx="5"/>
          </p:nvPr>
        </p:nvSpPr>
        <p:spPr/>
        <p:txBody>
          <a:bodyPr/>
          <a:lstStyle/>
          <a:p>
            <a:fld id="{2A39F101-ADD7-BA40-B8A0-A2A024F14DB5}" type="slidenum">
              <a:rPr lang="en-US" smtClean="0"/>
              <a:t>9</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may lead to technical issues is that we are not getting all of the information that we can from our data. We can only use markers that align in all individual and here you can see that alignments rates are fairly low</a:t>
            </a:r>
          </a:p>
          <a:p>
            <a:r>
              <a:rPr lang="en-US" dirty="0"/>
              <a:t>––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10</a:t>
            </a:fld>
            <a:endParaRPr lang="en-US"/>
          </a:p>
        </p:txBody>
      </p:sp>
    </p:spTree>
    <p:extLst>
      <p:ext uri="{BB962C8B-B14F-4D97-AF65-F5344CB8AC3E}">
        <p14:creationId xmlns:p14="http://schemas.microsoft.com/office/powerpoint/2010/main" val="194663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2/24/21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2/24/21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Goals (at least my goals)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Assemble genome</a:t>
            </a:r>
          </a:p>
          <a:p>
            <a:r>
              <a:rPr lang="en-US" dirty="0">
                <a:solidFill>
                  <a:schemeClr val="bg1"/>
                </a:solidFill>
              </a:rPr>
              <a:t>Find sex marker</a:t>
            </a:r>
          </a:p>
          <a:p>
            <a:r>
              <a:rPr lang="en-US" dirty="0">
                <a:solidFill>
                  <a:schemeClr val="bg1"/>
                </a:solidFill>
              </a:rPr>
              <a:t>Estimate effective population size</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much information did we glean?</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645401" y="1660922"/>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2361532798"/>
              </p:ext>
            </p:extLst>
          </p:nvPr>
        </p:nvGraphicFramePr>
        <p:xfrm>
          <a:off x="6041572" y="2057649"/>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508040" y="4229294"/>
            <a:ext cx="1319259" cy="713113"/>
          </a:xfrm>
          <a:prstGeom prst="rect">
            <a:avLst/>
          </a:prstGeom>
        </p:spPr>
      </p:pic>
    </p:spTree>
    <p:extLst>
      <p:ext uri="{BB962C8B-B14F-4D97-AF65-F5344CB8AC3E}">
        <p14:creationId xmlns:p14="http://schemas.microsoft.com/office/powerpoint/2010/main" val="275972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New data…!</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Genome!</a:t>
            </a:r>
          </a:p>
          <a:p>
            <a:r>
              <a:rPr lang="en-US" dirty="0">
                <a:solidFill>
                  <a:schemeClr val="bg1"/>
                </a:solidFill>
              </a:rPr>
              <a:t>420 wild fish from 2017 – 2018</a:t>
            </a:r>
          </a:p>
          <a:p>
            <a:pPr lvl="1"/>
            <a:r>
              <a:rPr lang="en-US" dirty="0">
                <a:solidFill>
                  <a:schemeClr val="bg1"/>
                </a:solidFill>
              </a:rPr>
              <a:t>RAD sequencing for each fish</a:t>
            </a:r>
          </a:p>
        </p:txBody>
      </p:sp>
    </p:spTree>
    <p:extLst>
      <p:ext uri="{BB962C8B-B14F-4D97-AF65-F5344CB8AC3E}">
        <p14:creationId xmlns:p14="http://schemas.microsoft.com/office/powerpoint/2010/main" val="29768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Comparison metrics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2682252606"/>
              </p:ext>
            </p:extLst>
          </p:nvPr>
        </p:nvGraphicFramePr>
        <p:xfrm>
          <a:off x="2924767" y="1769156"/>
          <a:ext cx="6309360" cy="2330359"/>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New Assembly</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
        <p:nvSpPr>
          <p:cNvPr id="3" name="TextBox 2">
            <a:extLst>
              <a:ext uri="{FF2B5EF4-FFF2-40B4-BE49-F238E27FC236}">
                <a16:creationId xmlns:a16="http://schemas.microsoft.com/office/drawing/2014/main" id="{9712C856-6EDC-2E48-9779-35598AF0E347}"/>
              </a:ext>
            </a:extLst>
          </p:cNvPr>
          <p:cNvSpPr txBox="1"/>
          <p:nvPr/>
        </p:nvSpPr>
        <p:spPr>
          <a:xfrm>
            <a:off x="7318282" y="1320999"/>
            <a:ext cx="3400418" cy="369332"/>
          </a:xfrm>
          <a:prstGeom prst="rect">
            <a:avLst/>
          </a:prstGeom>
          <a:noFill/>
        </p:spPr>
        <p:txBody>
          <a:bodyPr wrap="none" rtlCol="0">
            <a:spAutoFit/>
          </a:bodyPr>
          <a:lstStyle/>
          <a:p>
            <a:r>
              <a:rPr lang="en-US" dirty="0">
                <a:solidFill>
                  <a:schemeClr val="bg1"/>
                </a:solidFill>
              </a:rPr>
              <a:t>Estimated genome size = 465 </a:t>
            </a:r>
            <a:r>
              <a:rPr lang="en-US" dirty="0" err="1">
                <a:solidFill>
                  <a:schemeClr val="bg1"/>
                </a:solidFill>
              </a:rPr>
              <a:t>Mbp</a:t>
            </a:r>
            <a:endParaRPr lang="en-US" dirty="0">
              <a:solidFill>
                <a:schemeClr val="bg1"/>
              </a:solidFill>
            </a:endParaRPr>
          </a:p>
        </p:txBody>
      </p:sp>
      <p:pic>
        <p:nvPicPr>
          <p:cNvPr id="5" name="Picture 4">
            <a:extLst>
              <a:ext uri="{FF2B5EF4-FFF2-40B4-BE49-F238E27FC236}">
                <a16:creationId xmlns:a16="http://schemas.microsoft.com/office/drawing/2014/main" id="{4839003E-F320-9248-9274-55D8A393D782}"/>
              </a:ext>
            </a:extLst>
          </p:cNvPr>
          <p:cNvPicPr>
            <a:picLocks noChangeAspect="1"/>
          </p:cNvPicPr>
          <p:nvPr/>
        </p:nvPicPr>
        <p:blipFill rotWithShape="1">
          <a:blip r:embed="rId3"/>
          <a:srcRect l="2" t="4897" r="-29" b="18909"/>
          <a:stretch/>
        </p:blipFill>
        <p:spPr>
          <a:xfrm>
            <a:off x="3420498" y="4626497"/>
            <a:ext cx="5597993" cy="1667397"/>
          </a:xfrm>
          <a:prstGeom prst="rect">
            <a:avLst/>
          </a:prstGeom>
        </p:spPr>
      </p:pic>
      <p:sp>
        <p:nvSpPr>
          <p:cNvPr id="7" name="Rectangle 6">
            <a:extLst>
              <a:ext uri="{FF2B5EF4-FFF2-40B4-BE49-F238E27FC236}">
                <a16:creationId xmlns:a16="http://schemas.microsoft.com/office/drawing/2014/main" id="{AF3DC5BD-73DE-7841-A799-3F378C04D42B}"/>
              </a:ext>
            </a:extLst>
          </p:cNvPr>
          <p:cNvSpPr/>
          <p:nvPr/>
        </p:nvSpPr>
        <p:spPr>
          <a:xfrm>
            <a:off x="3420498" y="6293894"/>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44C063-4B53-CB49-B80D-3C5C03748A80}"/>
              </a:ext>
            </a:extLst>
          </p:cNvPr>
          <p:cNvSpPr txBox="1"/>
          <p:nvPr/>
        </p:nvSpPr>
        <p:spPr>
          <a:xfrm>
            <a:off x="6004390" y="6241312"/>
            <a:ext cx="755335" cy="215444"/>
          </a:xfrm>
          <a:prstGeom prst="rect">
            <a:avLst/>
          </a:prstGeom>
          <a:noFill/>
        </p:spPr>
        <p:txBody>
          <a:bodyPr wrap="none" rtlCol="0">
            <a:spAutoFit/>
          </a:bodyPr>
          <a:lstStyle/>
          <a:p>
            <a:r>
              <a:rPr lang="en-US" sz="800" dirty="0"/>
              <a:t>DNA segment</a:t>
            </a:r>
          </a:p>
        </p:txBody>
      </p:sp>
      <p:sp>
        <p:nvSpPr>
          <p:cNvPr id="10" name="Rectangle 9">
            <a:extLst>
              <a:ext uri="{FF2B5EF4-FFF2-40B4-BE49-F238E27FC236}">
                <a16:creationId xmlns:a16="http://schemas.microsoft.com/office/drawing/2014/main" id="{2F3E7F8B-6354-C64B-A08C-BED2C1080D00}"/>
              </a:ext>
            </a:extLst>
          </p:cNvPr>
          <p:cNvSpPr/>
          <p:nvPr/>
        </p:nvSpPr>
        <p:spPr>
          <a:xfrm>
            <a:off x="3420498" y="4417469"/>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EDAC6BF-2686-C843-AD89-187EF9E0FED7}"/>
              </a:ext>
            </a:extLst>
          </p:cNvPr>
          <p:cNvSpPr txBox="1"/>
          <p:nvPr/>
        </p:nvSpPr>
        <p:spPr>
          <a:xfrm>
            <a:off x="6004390" y="4396637"/>
            <a:ext cx="946093" cy="246221"/>
          </a:xfrm>
          <a:prstGeom prst="rect">
            <a:avLst/>
          </a:prstGeom>
          <a:noFill/>
        </p:spPr>
        <p:txBody>
          <a:bodyPr wrap="none" rtlCol="0">
            <a:spAutoFit/>
          </a:bodyPr>
          <a:lstStyle/>
          <a:p>
            <a:r>
              <a:rPr lang="en-US" sz="1000" dirty="0"/>
              <a:t>New Assembly</a:t>
            </a:r>
          </a:p>
        </p:txBody>
      </p:sp>
    </p:spTree>
    <p:extLst>
      <p:ext uri="{BB962C8B-B14F-4D97-AF65-F5344CB8AC3E}">
        <p14:creationId xmlns:p14="http://schemas.microsoft.com/office/powerpoint/2010/main" val="284216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Better alignments…</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361366859"/>
              </p:ext>
            </p:extLst>
          </p:nvPr>
        </p:nvGraphicFramePr>
        <p:xfrm>
          <a:off x="3509554" y="2290501"/>
          <a:ext cx="4392385" cy="1138499"/>
        </p:xfrm>
        <a:graphic>
          <a:graphicData uri="http://schemas.openxmlformats.org/drawingml/2006/table">
            <a:tbl>
              <a:tblPr firstRow="1" bandRow="1">
                <a:tableStyleId>{073A0DAA-6AF3-43AB-8588-CEC1D06C72B9}</a:tableStyleId>
              </a:tblPr>
              <a:tblGrid>
                <a:gridCol w="1652581">
                  <a:extLst>
                    <a:ext uri="{9D8B030D-6E8A-4147-A177-3AD203B41FA5}">
                      <a16:colId xmlns:a16="http://schemas.microsoft.com/office/drawing/2014/main" val="1635333705"/>
                    </a:ext>
                  </a:extLst>
                </a:gridCol>
                <a:gridCol w="1369902">
                  <a:extLst>
                    <a:ext uri="{9D8B030D-6E8A-4147-A177-3AD203B41FA5}">
                      <a16:colId xmlns:a16="http://schemas.microsoft.com/office/drawing/2014/main" val="3180692040"/>
                    </a:ext>
                  </a:extLst>
                </a:gridCol>
                <a:gridCol w="1369902">
                  <a:extLst>
                    <a:ext uri="{9D8B030D-6E8A-4147-A177-3AD203B41FA5}">
                      <a16:colId xmlns:a16="http://schemas.microsoft.com/office/drawing/2014/main" val="2303826670"/>
                    </a:ext>
                  </a:extLst>
                </a:gridCol>
              </a:tblGrid>
              <a:tr h="654242">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 Assembly Alignments</a:t>
                      </a:r>
                    </a:p>
                    <a:p>
                      <a:pPr algn="ctr"/>
                      <a:endParaRPr lang="en-US" sz="1400" dirty="0"/>
                    </a:p>
                  </a:txBody>
                  <a:tcPr marL="68580" marR="68580" marT="34290" marB="34290"/>
                </a:tc>
                <a:tc>
                  <a:txBody>
                    <a:bodyPr/>
                    <a:lstStyle/>
                    <a:p>
                      <a:pPr algn="ctr"/>
                      <a:r>
                        <a:rPr lang="en-US" sz="1400" dirty="0"/>
                        <a:t>New Assembly Alignments</a:t>
                      </a:r>
                    </a:p>
                  </a:txBody>
                  <a:tcPr marL="68580" marR="68580" marT="34290" marB="34290"/>
                </a:tc>
                <a:extLst>
                  <a:ext uri="{0D108BD9-81ED-4DB2-BD59-A6C34878D82A}">
                    <a16:rowId xmlns:a16="http://schemas.microsoft.com/office/drawing/2014/main" val="1540432237"/>
                  </a:ext>
                </a:extLst>
              </a:tr>
              <a:tr h="429839">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400" dirty="0"/>
                        <a:t>78.0%</a:t>
                      </a:r>
                    </a:p>
                  </a:txBody>
                  <a:tcPr marL="68580" marR="68580" marT="34290" marB="34290"/>
                </a:tc>
                <a:tc>
                  <a:txBody>
                    <a:bodyPr/>
                    <a:lstStyle/>
                    <a:p>
                      <a:pPr algn="ctr"/>
                      <a:r>
                        <a:rPr lang="en-US" sz="1400" dirty="0"/>
                        <a:t>92.6%</a:t>
                      </a:r>
                    </a:p>
                  </a:txBody>
                  <a:tcPr marL="68580" marR="68580" marT="34290" marB="34290"/>
                </a:tc>
                <a:extLst>
                  <a:ext uri="{0D108BD9-81ED-4DB2-BD59-A6C34878D82A}">
                    <a16:rowId xmlns:a16="http://schemas.microsoft.com/office/drawing/2014/main" val="5052397"/>
                  </a:ext>
                </a:extLst>
              </a:tr>
            </a:tbl>
          </a:graphicData>
        </a:graphic>
      </p:graphicFrame>
      <p:sp>
        <p:nvSpPr>
          <p:cNvPr id="6" name="Title 1">
            <a:extLst>
              <a:ext uri="{FF2B5EF4-FFF2-40B4-BE49-F238E27FC236}">
                <a16:creationId xmlns:a16="http://schemas.microsoft.com/office/drawing/2014/main" id="{6BC39EEC-BFC2-4641-8C7D-BB0775B36EB4}"/>
              </a:ext>
            </a:extLst>
          </p:cNvPr>
          <p:cNvSpPr txBox="1">
            <a:spLocks/>
          </p:cNvSpPr>
          <p:nvPr/>
        </p:nvSpPr>
        <p:spPr>
          <a:xfrm>
            <a:off x="947058" y="3504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Better estimates… (to come)</a:t>
            </a:r>
          </a:p>
        </p:txBody>
      </p:sp>
    </p:spTree>
    <p:extLst>
      <p:ext uri="{BB962C8B-B14F-4D97-AF65-F5344CB8AC3E}">
        <p14:creationId xmlns:p14="http://schemas.microsoft.com/office/powerpoint/2010/main" val="25064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Questions?</a:t>
            </a:r>
          </a:p>
        </p:txBody>
      </p:sp>
    </p:spTree>
    <p:extLst>
      <p:ext uri="{BB962C8B-B14F-4D97-AF65-F5344CB8AC3E}">
        <p14:creationId xmlns:p14="http://schemas.microsoft.com/office/powerpoint/2010/main" val="217203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Genomes are very large</a:t>
            </a:r>
          </a:p>
        </p:txBody>
      </p:sp>
      <p:sp>
        <p:nvSpPr>
          <p:cNvPr id="60" name="TextBox 59">
            <a:extLst>
              <a:ext uri="{FF2B5EF4-FFF2-40B4-BE49-F238E27FC236}">
                <a16:creationId xmlns:a16="http://schemas.microsoft.com/office/drawing/2014/main" id="{5774965D-FFDE-8E4D-9C85-9B0341CC0907}"/>
              </a:ext>
            </a:extLst>
          </p:cNvPr>
          <p:cNvSpPr txBox="1"/>
          <p:nvPr/>
        </p:nvSpPr>
        <p:spPr>
          <a:xfrm>
            <a:off x="1283941" y="2593519"/>
            <a:ext cx="906017" cy="369332"/>
          </a:xfrm>
          <a:prstGeom prst="rect">
            <a:avLst/>
          </a:prstGeom>
          <a:noFill/>
        </p:spPr>
        <p:txBody>
          <a:bodyPr wrap="none" rtlCol="0">
            <a:spAutoFit/>
          </a:bodyPr>
          <a:lstStyle/>
          <a:p>
            <a:r>
              <a:rPr lang="en-US" dirty="0">
                <a:solidFill>
                  <a:schemeClr val="bg1"/>
                </a:solidFill>
              </a:rPr>
              <a:t>nucleus</a:t>
            </a:r>
          </a:p>
        </p:txBody>
      </p:sp>
      <p:grpSp>
        <p:nvGrpSpPr>
          <p:cNvPr id="13" name="Group 12">
            <a:extLst>
              <a:ext uri="{FF2B5EF4-FFF2-40B4-BE49-F238E27FC236}">
                <a16:creationId xmlns:a16="http://schemas.microsoft.com/office/drawing/2014/main" id="{5CE64B0F-7F56-1147-B9C6-3A2D604A6EC1}"/>
              </a:ext>
            </a:extLst>
          </p:cNvPr>
          <p:cNvGrpSpPr/>
          <p:nvPr/>
        </p:nvGrpSpPr>
        <p:grpSpPr>
          <a:xfrm>
            <a:off x="1911643" y="2636718"/>
            <a:ext cx="1963691" cy="1896799"/>
            <a:chOff x="3306141" y="1572125"/>
            <a:chExt cx="4475815" cy="4323349"/>
          </a:xfrm>
        </p:grpSpPr>
        <p:pic>
          <p:nvPicPr>
            <p:cNvPr id="5" name="Picture 4" descr="A picture containing metalware&#10;&#10;Description automatically generated">
              <a:extLst>
                <a:ext uri="{FF2B5EF4-FFF2-40B4-BE49-F238E27FC236}">
                  <a16:creationId xmlns:a16="http://schemas.microsoft.com/office/drawing/2014/main" id="{A13EBB1E-C693-7D4E-9450-79DDA0185E4B}"/>
                </a:ext>
              </a:extLst>
            </p:cNvPr>
            <p:cNvPicPr>
              <a:picLocks noChangeAspect="1"/>
            </p:cNvPicPr>
            <p:nvPr/>
          </p:nvPicPr>
          <p:blipFill rotWithShape="1">
            <a:blip r:embed="rId3"/>
            <a:srcRect l="9564" t="14759" r="49221" b="13723"/>
            <a:stretch/>
          </p:blipFill>
          <p:spPr>
            <a:xfrm>
              <a:off x="4467726" y="2315475"/>
              <a:ext cx="818148" cy="1847178"/>
            </a:xfrm>
            <a:prstGeom prst="rect">
              <a:avLst/>
            </a:prstGeom>
          </p:spPr>
        </p:pic>
        <p:pic>
          <p:nvPicPr>
            <p:cNvPr id="63" name="Picture 62" descr="A picture containing metalware&#10;&#10;Description automatically generated">
              <a:extLst>
                <a:ext uri="{FF2B5EF4-FFF2-40B4-BE49-F238E27FC236}">
                  <a16:creationId xmlns:a16="http://schemas.microsoft.com/office/drawing/2014/main" id="{ED76553D-5861-5A4C-8764-698F93DBD132}"/>
                </a:ext>
              </a:extLst>
            </p:cNvPr>
            <p:cNvPicPr>
              <a:picLocks noChangeAspect="1"/>
            </p:cNvPicPr>
            <p:nvPr/>
          </p:nvPicPr>
          <p:blipFill rotWithShape="1">
            <a:blip r:embed="rId3"/>
            <a:srcRect l="9564" t="14759" r="49221" b="13723"/>
            <a:stretch/>
          </p:blipFill>
          <p:spPr>
            <a:xfrm>
              <a:off x="5350042" y="2612254"/>
              <a:ext cx="818148" cy="1847178"/>
            </a:xfrm>
            <a:prstGeom prst="rect">
              <a:avLst/>
            </a:prstGeom>
          </p:spPr>
        </p:pic>
        <p:pic>
          <p:nvPicPr>
            <p:cNvPr id="64" name="Picture 63" descr="A picture containing metalware&#10;&#10;Description automatically generated">
              <a:extLst>
                <a:ext uri="{FF2B5EF4-FFF2-40B4-BE49-F238E27FC236}">
                  <a16:creationId xmlns:a16="http://schemas.microsoft.com/office/drawing/2014/main" id="{9A883F94-DDD3-9B46-8B7D-2C016BD73BA0}"/>
                </a:ext>
              </a:extLst>
            </p:cNvPr>
            <p:cNvPicPr>
              <a:picLocks noChangeAspect="1"/>
            </p:cNvPicPr>
            <p:nvPr/>
          </p:nvPicPr>
          <p:blipFill rotWithShape="1">
            <a:blip r:embed="rId3"/>
            <a:srcRect l="9564" t="14759" r="49221" b="13723"/>
            <a:stretch/>
          </p:blipFill>
          <p:spPr>
            <a:xfrm rot="17828082">
              <a:off x="5686926" y="1505434"/>
              <a:ext cx="818148" cy="1847178"/>
            </a:xfrm>
            <a:prstGeom prst="rect">
              <a:avLst/>
            </a:prstGeom>
          </p:spPr>
        </p:pic>
        <p:pic>
          <p:nvPicPr>
            <p:cNvPr id="65" name="Picture 64" descr="A picture containing metalware&#10;&#10;Description automatically generated">
              <a:extLst>
                <a:ext uri="{FF2B5EF4-FFF2-40B4-BE49-F238E27FC236}">
                  <a16:creationId xmlns:a16="http://schemas.microsoft.com/office/drawing/2014/main" id="{68318DB4-F276-2F4C-9AEB-5148794A5656}"/>
                </a:ext>
              </a:extLst>
            </p:cNvPr>
            <p:cNvPicPr>
              <a:picLocks noChangeAspect="1"/>
            </p:cNvPicPr>
            <p:nvPr/>
          </p:nvPicPr>
          <p:blipFill rotWithShape="1">
            <a:blip r:embed="rId3"/>
            <a:srcRect l="9564" t="14759" r="49221" b="13723"/>
            <a:stretch/>
          </p:blipFill>
          <p:spPr>
            <a:xfrm rot="1830969">
              <a:off x="4528649" y="3629525"/>
              <a:ext cx="818148" cy="1847178"/>
            </a:xfrm>
            <a:prstGeom prst="rect">
              <a:avLst/>
            </a:prstGeom>
          </p:spPr>
        </p:pic>
        <p:pic>
          <p:nvPicPr>
            <p:cNvPr id="66" name="Picture 65" descr="A picture containing metalware&#10;&#10;Description automatically generated">
              <a:extLst>
                <a:ext uri="{FF2B5EF4-FFF2-40B4-BE49-F238E27FC236}">
                  <a16:creationId xmlns:a16="http://schemas.microsoft.com/office/drawing/2014/main" id="{8136A197-FEC0-D44E-9522-D632E134AC34}"/>
                </a:ext>
              </a:extLst>
            </p:cNvPr>
            <p:cNvPicPr>
              <a:picLocks noChangeAspect="1"/>
            </p:cNvPicPr>
            <p:nvPr/>
          </p:nvPicPr>
          <p:blipFill rotWithShape="1">
            <a:blip r:embed="rId3"/>
            <a:srcRect l="9564" t="14759" r="49221" b="13723"/>
            <a:stretch/>
          </p:blipFill>
          <p:spPr>
            <a:xfrm rot="20625036">
              <a:off x="3834062" y="2940262"/>
              <a:ext cx="818148" cy="1847178"/>
            </a:xfrm>
            <a:prstGeom prst="rect">
              <a:avLst/>
            </a:prstGeom>
          </p:spPr>
        </p:pic>
        <p:pic>
          <p:nvPicPr>
            <p:cNvPr id="67" name="Picture 66" descr="A picture containing metalware&#10;&#10;Description automatically generated">
              <a:extLst>
                <a:ext uri="{FF2B5EF4-FFF2-40B4-BE49-F238E27FC236}">
                  <a16:creationId xmlns:a16="http://schemas.microsoft.com/office/drawing/2014/main" id="{6126DD6C-2AD3-4248-869D-97C22BD48346}"/>
                </a:ext>
              </a:extLst>
            </p:cNvPr>
            <p:cNvPicPr>
              <a:picLocks noChangeAspect="1"/>
            </p:cNvPicPr>
            <p:nvPr/>
          </p:nvPicPr>
          <p:blipFill rotWithShape="1">
            <a:blip r:embed="rId3"/>
            <a:srcRect l="9564" t="14759" r="49221" b="13723"/>
            <a:stretch/>
          </p:blipFill>
          <p:spPr>
            <a:xfrm>
              <a:off x="6593306" y="3085845"/>
              <a:ext cx="818148" cy="1847178"/>
            </a:xfrm>
            <a:prstGeom prst="rect">
              <a:avLst/>
            </a:prstGeom>
          </p:spPr>
        </p:pic>
        <p:pic>
          <p:nvPicPr>
            <p:cNvPr id="68" name="Picture 67" descr="A picture containing metalware&#10;&#10;Description automatically generated">
              <a:extLst>
                <a:ext uri="{FF2B5EF4-FFF2-40B4-BE49-F238E27FC236}">
                  <a16:creationId xmlns:a16="http://schemas.microsoft.com/office/drawing/2014/main" id="{0F2066BB-24FA-1E45-B953-54F5E8F64ACF}"/>
                </a:ext>
              </a:extLst>
            </p:cNvPr>
            <p:cNvPicPr>
              <a:picLocks noChangeAspect="1"/>
            </p:cNvPicPr>
            <p:nvPr/>
          </p:nvPicPr>
          <p:blipFill rotWithShape="1">
            <a:blip r:embed="rId3"/>
            <a:srcRect l="9564" t="14759" r="49221" b="13723"/>
            <a:stretch/>
          </p:blipFill>
          <p:spPr>
            <a:xfrm>
              <a:off x="6047874" y="3429000"/>
              <a:ext cx="652230" cy="1472576"/>
            </a:xfrm>
            <a:prstGeom prst="rect">
              <a:avLst/>
            </a:prstGeom>
          </p:spPr>
        </p:pic>
        <p:sp>
          <p:nvSpPr>
            <p:cNvPr id="12" name="Donut 11">
              <a:extLst>
                <a:ext uri="{FF2B5EF4-FFF2-40B4-BE49-F238E27FC236}">
                  <a16:creationId xmlns:a16="http://schemas.microsoft.com/office/drawing/2014/main" id="{1CDFCDEE-446D-654D-840B-E867721155C5}"/>
                </a:ext>
              </a:extLst>
            </p:cNvPr>
            <p:cNvSpPr/>
            <p:nvPr/>
          </p:nvSpPr>
          <p:spPr>
            <a:xfrm>
              <a:off x="3306141" y="1572125"/>
              <a:ext cx="4475815" cy="432334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a:extLst>
              <a:ext uri="{FF2B5EF4-FFF2-40B4-BE49-F238E27FC236}">
                <a16:creationId xmlns:a16="http://schemas.microsoft.com/office/drawing/2014/main" id="{83F020E6-EDA0-7743-ACEA-B7D41B075965}"/>
              </a:ext>
            </a:extLst>
          </p:cNvPr>
          <p:cNvGrpSpPr/>
          <p:nvPr/>
        </p:nvGrpSpPr>
        <p:grpSpPr>
          <a:xfrm>
            <a:off x="5485232" y="1248611"/>
            <a:ext cx="5518341" cy="5244264"/>
            <a:chOff x="4619993" y="350371"/>
            <a:chExt cx="5518341" cy="5244264"/>
          </a:xfrm>
        </p:grpSpPr>
        <p:pic>
          <p:nvPicPr>
            <p:cNvPr id="69" name="Picture 68" descr="A picture containing metalware&#10;&#10;Description automatically generated">
              <a:extLst>
                <a:ext uri="{FF2B5EF4-FFF2-40B4-BE49-F238E27FC236}">
                  <a16:creationId xmlns:a16="http://schemas.microsoft.com/office/drawing/2014/main" id="{96B9B531-5601-A147-B5F2-6B802EC6A913}"/>
                </a:ext>
              </a:extLst>
            </p:cNvPr>
            <p:cNvPicPr>
              <a:picLocks noChangeAspect="1"/>
            </p:cNvPicPr>
            <p:nvPr/>
          </p:nvPicPr>
          <p:blipFill rotWithShape="1">
            <a:blip r:embed="rId3"/>
            <a:srcRect l="9564" t="14759" r="49221" b="13723"/>
            <a:stretch/>
          </p:blipFill>
          <p:spPr>
            <a:xfrm>
              <a:off x="4619993" y="1384374"/>
              <a:ext cx="1131101" cy="2553749"/>
            </a:xfrm>
            <a:prstGeom prst="rect">
              <a:avLst/>
            </a:prstGeom>
          </p:spPr>
        </p:pic>
        <p:pic>
          <p:nvPicPr>
            <p:cNvPr id="27" name="Picture 26" descr="A picture containing container&#10;&#10;Description automatically generated">
              <a:extLst>
                <a:ext uri="{FF2B5EF4-FFF2-40B4-BE49-F238E27FC236}">
                  <a16:creationId xmlns:a16="http://schemas.microsoft.com/office/drawing/2014/main" id="{F509F0B4-7338-0F44-BE1F-C675390ED9F1}"/>
                </a:ext>
              </a:extLst>
            </p:cNvPr>
            <p:cNvPicPr>
              <a:picLocks noChangeAspect="1"/>
            </p:cNvPicPr>
            <p:nvPr/>
          </p:nvPicPr>
          <p:blipFill rotWithShape="1">
            <a:blip r:embed="rId4"/>
            <a:srcRect r="176" b="1755"/>
            <a:stretch/>
          </p:blipFill>
          <p:spPr>
            <a:xfrm rot="11285293">
              <a:off x="5393821" y="1586303"/>
              <a:ext cx="1404354" cy="1382141"/>
            </a:xfrm>
            <a:prstGeom prst="rect">
              <a:avLst/>
            </a:prstGeom>
          </p:spPr>
        </p:pic>
        <p:pic>
          <p:nvPicPr>
            <p:cNvPr id="70" name="Picture 69" descr="A picture containing container&#10;&#10;Description automatically generated">
              <a:extLst>
                <a:ext uri="{FF2B5EF4-FFF2-40B4-BE49-F238E27FC236}">
                  <a16:creationId xmlns:a16="http://schemas.microsoft.com/office/drawing/2014/main" id="{8BF57D8B-2FF9-9745-BD8E-6DCBC96239C5}"/>
                </a:ext>
              </a:extLst>
            </p:cNvPr>
            <p:cNvPicPr>
              <a:picLocks noChangeAspect="1"/>
            </p:cNvPicPr>
            <p:nvPr/>
          </p:nvPicPr>
          <p:blipFill rotWithShape="1">
            <a:blip r:embed="rId4"/>
            <a:srcRect r="176" b="1755"/>
            <a:stretch/>
          </p:blipFill>
          <p:spPr>
            <a:xfrm rot="411414">
              <a:off x="6405881" y="350371"/>
              <a:ext cx="1376848" cy="1355070"/>
            </a:xfrm>
            <a:prstGeom prst="rect">
              <a:avLst/>
            </a:prstGeom>
          </p:spPr>
        </p:pic>
        <p:pic>
          <p:nvPicPr>
            <p:cNvPr id="71" name="Picture 70" descr="A picture containing container&#10;&#10;Description automatically generated">
              <a:extLst>
                <a:ext uri="{FF2B5EF4-FFF2-40B4-BE49-F238E27FC236}">
                  <a16:creationId xmlns:a16="http://schemas.microsoft.com/office/drawing/2014/main" id="{447D2162-661C-384E-AAFF-43727AE25D24}"/>
                </a:ext>
              </a:extLst>
            </p:cNvPr>
            <p:cNvPicPr>
              <a:picLocks noChangeAspect="1"/>
            </p:cNvPicPr>
            <p:nvPr/>
          </p:nvPicPr>
          <p:blipFill rotWithShape="1">
            <a:blip r:embed="rId4"/>
            <a:srcRect r="176" b="1755"/>
            <a:stretch/>
          </p:blipFill>
          <p:spPr>
            <a:xfrm rot="5641566">
              <a:off x="7714355" y="947988"/>
              <a:ext cx="1376848" cy="1355070"/>
            </a:xfrm>
            <a:prstGeom prst="rect">
              <a:avLst/>
            </a:prstGeom>
          </p:spPr>
        </p:pic>
        <p:pic>
          <p:nvPicPr>
            <p:cNvPr id="72" name="Picture 71" descr="A picture containing container&#10;&#10;Description automatically generated">
              <a:extLst>
                <a:ext uri="{FF2B5EF4-FFF2-40B4-BE49-F238E27FC236}">
                  <a16:creationId xmlns:a16="http://schemas.microsoft.com/office/drawing/2014/main" id="{749A40A5-BBE8-D54F-AA60-F81F97BE78F1}"/>
                </a:ext>
              </a:extLst>
            </p:cNvPr>
            <p:cNvPicPr>
              <a:picLocks noChangeAspect="1"/>
            </p:cNvPicPr>
            <p:nvPr/>
          </p:nvPicPr>
          <p:blipFill rotWithShape="1">
            <a:blip r:embed="rId4"/>
            <a:srcRect r="176" b="1755"/>
            <a:stretch/>
          </p:blipFill>
          <p:spPr>
            <a:xfrm rot="16496442">
              <a:off x="7443846" y="2303276"/>
              <a:ext cx="1404354" cy="1382141"/>
            </a:xfrm>
            <a:prstGeom prst="rect">
              <a:avLst/>
            </a:prstGeom>
          </p:spPr>
        </p:pic>
        <p:pic>
          <p:nvPicPr>
            <p:cNvPr id="73" name="Picture 72" descr="A picture containing container&#10;&#10;Description automatically generated">
              <a:extLst>
                <a:ext uri="{FF2B5EF4-FFF2-40B4-BE49-F238E27FC236}">
                  <a16:creationId xmlns:a16="http://schemas.microsoft.com/office/drawing/2014/main" id="{8A7D4F1E-E2D0-FE42-9B1C-D8783A94B50A}"/>
                </a:ext>
              </a:extLst>
            </p:cNvPr>
            <p:cNvPicPr>
              <a:picLocks noChangeAspect="1"/>
            </p:cNvPicPr>
            <p:nvPr/>
          </p:nvPicPr>
          <p:blipFill rotWithShape="1">
            <a:blip r:embed="rId4"/>
            <a:srcRect r="176" b="1755"/>
            <a:stretch/>
          </p:blipFill>
          <p:spPr>
            <a:xfrm rot="5686109">
              <a:off x="8745087" y="3247052"/>
              <a:ext cx="1404354" cy="1382141"/>
            </a:xfrm>
            <a:prstGeom prst="rect">
              <a:avLst/>
            </a:prstGeom>
          </p:spPr>
        </p:pic>
        <p:sp>
          <p:nvSpPr>
            <p:cNvPr id="28" name="TextBox 27">
              <a:extLst>
                <a:ext uri="{FF2B5EF4-FFF2-40B4-BE49-F238E27FC236}">
                  <a16:creationId xmlns:a16="http://schemas.microsoft.com/office/drawing/2014/main" id="{84DA0299-5200-4340-AFAD-F29159683F25}"/>
                </a:ext>
              </a:extLst>
            </p:cNvPr>
            <p:cNvSpPr txBox="1"/>
            <p:nvPr/>
          </p:nvSpPr>
          <p:spPr>
            <a:xfrm>
              <a:off x="8968119" y="4510652"/>
              <a:ext cx="317716" cy="369332"/>
            </a:xfrm>
            <a:prstGeom prst="rect">
              <a:avLst/>
            </a:prstGeom>
            <a:noFill/>
          </p:spPr>
          <p:txBody>
            <a:bodyPr wrap="none" rtlCol="0">
              <a:spAutoFit/>
            </a:bodyPr>
            <a:lstStyle/>
            <a:p>
              <a:r>
                <a:rPr lang="en-US" dirty="0">
                  <a:solidFill>
                    <a:schemeClr val="accent5"/>
                  </a:solidFill>
                </a:rPr>
                <a:t>A</a:t>
              </a:r>
            </a:p>
          </p:txBody>
        </p:sp>
        <p:sp>
          <p:nvSpPr>
            <p:cNvPr id="74" name="TextBox 73">
              <a:extLst>
                <a:ext uri="{FF2B5EF4-FFF2-40B4-BE49-F238E27FC236}">
                  <a16:creationId xmlns:a16="http://schemas.microsoft.com/office/drawing/2014/main" id="{D125CAB7-A206-BA41-B5E8-5C8DDD4B6E4F}"/>
                </a:ext>
              </a:extLst>
            </p:cNvPr>
            <p:cNvSpPr txBox="1"/>
            <p:nvPr/>
          </p:nvSpPr>
          <p:spPr>
            <a:xfrm>
              <a:off x="6184337" y="5225303"/>
              <a:ext cx="317716" cy="369332"/>
            </a:xfrm>
            <a:prstGeom prst="rect">
              <a:avLst/>
            </a:prstGeom>
            <a:noFill/>
          </p:spPr>
          <p:txBody>
            <a:bodyPr wrap="none" rtlCol="0">
              <a:spAutoFit/>
            </a:bodyPr>
            <a:lstStyle/>
            <a:p>
              <a:r>
                <a:rPr lang="en-US" dirty="0">
                  <a:solidFill>
                    <a:schemeClr val="accent5"/>
                  </a:solidFill>
                </a:rPr>
                <a:t>A</a:t>
              </a:r>
            </a:p>
          </p:txBody>
        </p:sp>
        <p:sp>
          <p:nvSpPr>
            <p:cNvPr id="75" name="TextBox 74">
              <a:extLst>
                <a:ext uri="{FF2B5EF4-FFF2-40B4-BE49-F238E27FC236}">
                  <a16:creationId xmlns:a16="http://schemas.microsoft.com/office/drawing/2014/main" id="{CC80FC81-3877-A44B-AD83-EEBE1AC219B5}"/>
                </a:ext>
              </a:extLst>
            </p:cNvPr>
            <p:cNvSpPr txBox="1"/>
            <p:nvPr/>
          </p:nvSpPr>
          <p:spPr>
            <a:xfrm>
              <a:off x="6492651" y="5153140"/>
              <a:ext cx="317716" cy="369332"/>
            </a:xfrm>
            <a:prstGeom prst="rect">
              <a:avLst/>
            </a:prstGeom>
            <a:noFill/>
          </p:spPr>
          <p:txBody>
            <a:bodyPr wrap="none" rtlCol="0">
              <a:spAutoFit/>
            </a:bodyPr>
            <a:lstStyle/>
            <a:p>
              <a:r>
                <a:rPr lang="en-US" dirty="0">
                  <a:solidFill>
                    <a:schemeClr val="accent5"/>
                  </a:solidFill>
                </a:rPr>
                <a:t>A</a:t>
              </a:r>
            </a:p>
          </p:txBody>
        </p:sp>
        <p:sp>
          <p:nvSpPr>
            <p:cNvPr id="76" name="TextBox 75">
              <a:extLst>
                <a:ext uri="{FF2B5EF4-FFF2-40B4-BE49-F238E27FC236}">
                  <a16:creationId xmlns:a16="http://schemas.microsoft.com/office/drawing/2014/main" id="{17D8C0E1-8AA4-7C48-A5E8-C0893D7466E4}"/>
                </a:ext>
              </a:extLst>
            </p:cNvPr>
            <p:cNvSpPr txBox="1"/>
            <p:nvPr/>
          </p:nvSpPr>
          <p:spPr>
            <a:xfrm>
              <a:off x="8360105" y="4815452"/>
              <a:ext cx="317716" cy="369332"/>
            </a:xfrm>
            <a:prstGeom prst="rect">
              <a:avLst/>
            </a:prstGeom>
            <a:noFill/>
          </p:spPr>
          <p:txBody>
            <a:bodyPr wrap="none" rtlCol="0">
              <a:spAutoFit/>
            </a:bodyPr>
            <a:lstStyle/>
            <a:p>
              <a:r>
                <a:rPr lang="en-US" dirty="0">
                  <a:solidFill>
                    <a:schemeClr val="accent5"/>
                  </a:solidFill>
                </a:rPr>
                <a:t>A</a:t>
              </a:r>
            </a:p>
          </p:txBody>
        </p:sp>
        <p:sp>
          <p:nvSpPr>
            <p:cNvPr id="77" name="TextBox 76">
              <a:extLst>
                <a:ext uri="{FF2B5EF4-FFF2-40B4-BE49-F238E27FC236}">
                  <a16:creationId xmlns:a16="http://schemas.microsoft.com/office/drawing/2014/main" id="{861575FB-9367-BD4A-8857-8DA71CE15B92}"/>
                </a:ext>
              </a:extLst>
            </p:cNvPr>
            <p:cNvSpPr txBox="1"/>
            <p:nvPr/>
          </p:nvSpPr>
          <p:spPr>
            <a:xfrm>
              <a:off x="6639673" y="5074933"/>
              <a:ext cx="317716" cy="369332"/>
            </a:xfrm>
            <a:prstGeom prst="rect">
              <a:avLst/>
            </a:prstGeom>
            <a:noFill/>
          </p:spPr>
          <p:txBody>
            <a:bodyPr wrap="none" rtlCol="0">
              <a:spAutoFit/>
            </a:bodyPr>
            <a:lstStyle/>
            <a:p>
              <a:r>
                <a:rPr lang="en-US" dirty="0">
                  <a:solidFill>
                    <a:schemeClr val="accent5"/>
                  </a:solidFill>
                </a:rPr>
                <a:t>A</a:t>
              </a:r>
            </a:p>
          </p:txBody>
        </p:sp>
        <p:sp>
          <p:nvSpPr>
            <p:cNvPr id="78" name="TextBox 77">
              <a:extLst>
                <a:ext uri="{FF2B5EF4-FFF2-40B4-BE49-F238E27FC236}">
                  <a16:creationId xmlns:a16="http://schemas.microsoft.com/office/drawing/2014/main" id="{EC5F44B7-1C3C-3F47-B885-3620A093A538}"/>
                </a:ext>
              </a:extLst>
            </p:cNvPr>
            <p:cNvSpPr txBox="1"/>
            <p:nvPr/>
          </p:nvSpPr>
          <p:spPr>
            <a:xfrm>
              <a:off x="7445687" y="4973786"/>
              <a:ext cx="317716" cy="369332"/>
            </a:xfrm>
            <a:prstGeom prst="rect">
              <a:avLst/>
            </a:prstGeom>
            <a:noFill/>
          </p:spPr>
          <p:txBody>
            <a:bodyPr wrap="none" rtlCol="0">
              <a:spAutoFit/>
            </a:bodyPr>
            <a:lstStyle/>
            <a:p>
              <a:r>
                <a:rPr lang="en-US" dirty="0">
                  <a:solidFill>
                    <a:schemeClr val="accent5"/>
                  </a:solidFill>
                </a:rPr>
                <a:t>A</a:t>
              </a:r>
            </a:p>
          </p:txBody>
        </p:sp>
        <p:sp>
          <p:nvSpPr>
            <p:cNvPr id="79" name="TextBox 78">
              <a:extLst>
                <a:ext uri="{FF2B5EF4-FFF2-40B4-BE49-F238E27FC236}">
                  <a16:creationId xmlns:a16="http://schemas.microsoft.com/office/drawing/2014/main" id="{14E3EAAC-E390-7B48-A410-5F4277EF26B3}"/>
                </a:ext>
              </a:extLst>
            </p:cNvPr>
            <p:cNvSpPr txBox="1"/>
            <p:nvPr/>
          </p:nvSpPr>
          <p:spPr>
            <a:xfrm>
              <a:off x="8670596" y="4705601"/>
              <a:ext cx="296876" cy="369332"/>
            </a:xfrm>
            <a:prstGeom prst="rect">
              <a:avLst/>
            </a:prstGeom>
            <a:noFill/>
          </p:spPr>
          <p:txBody>
            <a:bodyPr wrap="none" rtlCol="0">
              <a:spAutoFit/>
            </a:bodyPr>
            <a:lstStyle/>
            <a:p>
              <a:r>
                <a:rPr lang="en-US" dirty="0">
                  <a:solidFill>
                    <a:schemeClr val="accent5"/>
                  </a:solidFill>
                </a:rPr>
                <a:t>T</a:t>
              </a:r>
            </a:p>
          </p:txBody>
        </p:sp>
        <p:sp>
          <p:nvSpPr>
            <p:cNvPr id="80" name="TextBox 79">
              <a:extLst>
                <a:ext uri="{FF2B5EF4-FFF2-40B4-BE49-F238E27FC236}">
                  <a16:creationId xmlns:a16="http://schemas.microsoft.com/office/drawing/2014/main" id="{EA9D4B21-4622-0F45-983A-641C3061A8C8}"/>
                </a:ext>
              </a:extLst>
            </p:cNvPr>
            <p:cNvSpPr txBox="1"/>
            <p:nvPr/>
          </p:nvSpPr>
          <p:spPr>
            <a:xfrm>
              <a:off x="8216964" y="4773326"/>
              <a:ext cx="296876" cy="369332"/>
            </a:xfrm>
            <a:prstGeom prst="rect">
              <a:avLst/>
            </a:prstGeom>
            <a:noFill/>
          </p:spPr>
          <p:txBody>
            <a:bodyPr wrap="none" rtlCol="0">
              <a:spAutoFit/>
            </a:bodyPr>
            <a:lstStyle/>
            <a:p>
              <a:r>
                <a:rPr lang="en-US" dirty="0">
                  <a:solidFill>
                    <a:schemeClr val="accent5"/>
                  </a:solidFill>
                </a:rPr>
                <a:t>T</a:t>
              </a:r>
            </a:p>
          </p:txBody>
        </p:sp>
        <p:sp>
          <p:nvSpPr>
            <p:cNvPr id="81" name="TextBox 80">
              <a:extLst>
                <a:ext uri="{FF2B5EF4-FFF2-40B4-BE49-F238E27FC236}">
                  <a16:creationId xmlns:a16="http://schemas.microsoft.com/office/drawing/2014/main" id="{3E76FBC4-A15A-9042-B34F-76667A0989B6}"/>
                </a:ext>
              </a:extLst>
            </p:cNvPr>
            <p:cNvSpPr txBox="1"/>
            <p:nvPr/>
          </p:nvSpPr>
          <p:spPr>
            <a:xfrm>
              <a:off x="7346572" y="4909847"/>
              <a:ext cx="296876" cy="369332"/>
            </a:xfrm>
            <a:prstGeom prst="rect">
              <a:avLst/>
            </a:prstGeom>
            <a:noFill/>
          </p:spPr>
          <p:txBody>
            <a:bodyPr wrap="none" rtlCol="0">
              <a:spAutoFit/>
            </a:bodyPr>
            <a:lstStyle/>
            <a:p>
              <a:r>
                <a:rPr lang="en-US" dirty="0">
                  <a:solidFill>
                    <a:schemeClr val="accent5"/>
                  </a:solidFill>
                </a:rPr>
                <a:t>T</a:t>
              </a:r>
            </a:p>
          </p:txBody>
        </p:sp>
        <p:sp>
          <p:nvSpPr>
            <p:cNvPr id="82" name="TextBox 81">
              <a:extLst>
                <a:ext uri="{FF2B5EF4-FFF2-40B4-BE49-F238E27FC236}">
                  <a16:creationId xmlns:a16="http://schemas.microsoft.com/office/drawing/2014/main" id="{5AD91F2B-A7C3-7D40-B455-E7A983B0CB7A}"/>
                </a:ext>
              </a:extLst>
            </p:cNvPr>
            <p:cNvSpPr txBox="1"/>
            <p:nvPr/>
          </p:nvSpPr>
          <p:spPr>
            <a:xfrm>
              <a:off x="8058944" y="4725181"/>
              <a:ext cx="296876" cy="369332"/>
            </a:xfrm>
            <a:prstGeom prst="rect">
              <a:avLst/>
            </a:prstGeom>
            <a:noFill/>
          </p:spPr>
          <p:txBody>
            <a:bodyPr wrap="none" rtlCol="0">
              <a:spAutoFit/>
            </a:bodyPr>
            <a:lstStyle/>
            <a:p>
              <a:r>
                <a:rPr lang="en-US" dirty="0">
                  <a:solidFill>
                    <a:schemeClr val="accent5"/>
                  </a:solidFill>
                </a:rPr>
                <a:t>T</a:t>
              </a:r>
            </a:p>
          </p:txBody>
        </p:sp>
        <p:sp>
          <p:nvSpPr>
            <p:cNvPr id="83" name="TextBox 82">
              <a:extLst>
                <a:ext uri="{FF2B5EF4-FFF2-40B4-BE49-F238E27FC236}">
                  <a16:creationId xmlns:a16="http://schemas.microsoft.com/office/drawing/2014/main" id="{FF8958B2-22C8-0942-BF4F-0DFAF062DE6B}"/>
                </a:ext>
              </a:extLst>
            </p:cNvPr>
            <p:cNvSpPr txBox="1"/>
            <p:nvPr/>
          </p:nvSpPr>
          <p:spPr>
            <a:xfrm>
              <a:off x="8507446" y="4767053"/>
              <a:ext cx="308098" cy="369332"/>
            </a:xfrm>
            <a:prstGeom prst="rect">
              <a:avLst/>
            </a:prstGeom>
            <a:noFill/>
          </p:spPr>
          <p:txBody>
            <a:bodyPr wrap="none" rtlCol="0">
              <a:spAutoFit/>
            </a:bodyPr>
            <a:lstStyle/>
            <a:p>
              <a:r>
                <a:rPr lang="en-US" dirty="0">
                  <a:solidFill>
                    <a:schemeClr val="accent5"/>
                  </a:solidFill>
                </a:rPr>
                <a:t>C</a:t>
              </a:r>
            </a:p>
          </p:txBody>
        </p:sp>
        <p:sp>
          <p:nvSpPr>
            <p:cNvPr id="84" name="TextBox 83">
              <a:extLst>
                <a:ext uri="{FF2B5EF4-FFF2-40B4-BE49-F238E27FC236}">
                  <a16:creationId xmlns:a16="http://schemas.microsoft.com/office/drawing/2014/main" id="{4ED3D44A-9680-C24B-BC09-150C0A78B613}"/>
                </a:ext>
              </a:extLst>
            </p:cNvPr>
            <p:cNvSpPr txBox="1"/>
            <p:nvPr/>
          </p:nvSpPr>
          <p:spPr>
            <a:xfrm>
              <a:off x="8830868" y="4642486"/>
              <a:ext cx="308098" cy="369332"/>
            </a:xfrm>
            <a:prstGeom prst="rect">
              <a:avLst/>
            </a:prstGeom>
            <a:noFill/>
          </p:spPr>
          <p:txBody>
            <a:bodyPr wrap="none" rtlCol="0">
              <a:spAutoFit/>
            </a:bodyPr>
            <a:lstStyle/>
            <a:p>
              <a:r>
                <a:rPr lang="en-US" dirty="0">
                  <a:solidFill>
                    <a:schemeClr val="accent5"/>
                  </a:solidFill>
                </a:rPr>
                <a:t>C</a:t>
              </a:r>
            </a:p>
          </p:txBody>
        </p:sp>
        <p:sp>
          <p:nvSpPr>
            <p:cNvPr id="85" name="TextBox 84">
              <a:extLst>
                <a:ext uri="{FF2B5EF4-FFF2-40B4-BE49-F238E27FC236}">
                  <a16:creationId xmlns:a16="http://schemas.microsoft.com/office/drawing/2014/main" id="{3A3CD123-4A2F-F145-A910-FCCB15A78ADE}"/>
                </a:ext>
              </a:extLst>
            </p:cNvPr>
            <p:cNvSpPr txBox="1"/>
            <p:nvPr/>
          </p:nvSpPr>
          <p:spPr>
            <a:xfrm>
              <a:off x="6895055" y="4879984"/>
              <a:ext cx="308098" cy="369332"/>
            </a:xfrm>
            <a:prstGeom prst="rect">
              <a:avLst/>
            </a:prstGeom>
            <a:noFill/>
          </p:spPr>
          <p:txBody>
            <a:bodyPr wrap="none" rtlCol="0">
              <a:spAutoFit/>
            </a:bodyPr>
            <a:lstStyle/>
            <a:p>
              <a:r>
                <a:rPr lang="en-US" dirty="0">
                  <a:solidFill>
                    <a:schemeClr val="accent5"/>
                  </a:solidFill>
                </a:rPr>
                <a:t>C</a:t>
              </a:r>
            </a:p>
          </p:txBody>
        </p:sp>
        <p:sp>
          <p:nvSpPr>
            <p:cNvPr id="86" name="TextBox 85">
              <a:extLst>
                <a:ext uri="{FF2B5EF4-FFF2-40B4-BE49-F238E27FC236}">
                  <a16:creationId xmlns:a16="http://schemas.microsoft.com/office/drawing/2014/main" id="{E0461CD9-66F7-094A-B5DF-639845A36B22}"/>
                </a:ext>
              </a:extLst>
            </p:cNvPr>
            <p:cNvSpPr txBox="1"/>
            <p:nvPr/>
          </p:nvSpPr>
          <p:spPr>
            <a:xfrm>
              <a:off x="7189816" y="4845908"/>
              <a:ext cx="308098" cy="369332"/>
            </a:xfrm>
            <a:prstGeom prst="rect">
              <a:avLst/>
            </a:prstGeom>
            <a:noFill/>
          </p:spPr>
          <p:txBody>
            <a:bodyPr wrap="none" rtlCol="0">
              <a:spAutoFit/>
            </a:bodyPr>
            <a:lstStyle/>
            <a:p>
              <a:r>
                <a:rPr lang="en-US" dirty="0">
                  <a:solidFill>
                    <a:schemeClr val="accent5"/>
                  </a:solidFill>
                </a:rPr>
                <a:t>C</a:t>
              </a:r>
            </a:p>
          </p:txBody>
        </p:sp>
        <p:sp>
          <p:nvSpPr>
            <p:cNvPr id="87" name="TextBox 86">
              <a:extLst>
                <a:ext uri="{FF2B5EF4-FFF2-40B4-BE49-F238E27FC236}">
                  <a16:creationId xmlns:a16="http://schemas.microsoft.com/office/drawing/2014/main" id="{BA183803-70F6-A14D-AF7A-3063AE17E526}"/>
                </a:ext>
              </a:extLst>
            </p:cNvPr>
            <p:cNvSpPr txBox="1"/>
            <p:nvPr/>
          </p:nvSpPr>
          <p:spPr>
            <a:xfrm>
              <a:off x="7610134" y="5000118"/>
              <a:ext cx="308098" cy="369332"/>
            </a:xfrm>
            <a:prstGeom prst="rect">
              <a:avLst/>
            </a:prstGeom>
            <a:noFill/>
          </p:spPr>
          <p:txBody>
            <a:bodyPr wrap="none" rtlCol="0">
              <a:spAutoFit/>
            </a:bodyPr>
            <a:lstStyle/>
            <a:p>
              <a:r>
                <a:rPr lang="en-US" dirty="0">
                  <a:solidFill>
                    <a:schemeClr val="accent5"/>
                  </a:solidFill>
                </a:rPr>
                <a:t>C</a:t>
              </a:r>
            </a:p>
          </p:txBody>
        </p:sp>
        <p:sp>
          <p:nvSpPr>
            <p:cNvPr id="88" name="TextBox 87">
              <a:extLst>
                <a:ext uri="{FF2B5EF4-FFF2-40B4-BE49-F238E27FC236}">
                  <a16:creationId xmlns:a16="http://schemas.microsoft.com/office/drawing/2014/main" id="{114170BC-A9DD-DF4C-A6BF-F85AD27CEF14}"/>
                </a:ext>
              </a:extLst>
            </p:cNvPr>
            <p:cNvSpPr txBox="1"/>
            <p:nvPr/>
          </p:nvSpPr>
          <p:spPr>
            <a:xfrm>
              <a:off x="7890717" y="4764414"/>
              <a:ext cx="330540" cy="369332"/>
            </a:xfrm>
            <a:prstGeom prst="rect">
              <a:avLst/>
            </a:prstGeom>
            <a:noFill/>
          </p:spPr>
          <p:txBody>
            <a:bodyPr wrap="none" rtlCol="0">
              <a:spAutoFit/>
            </a:bodyPr>
            <a:lstStyle/>
            <a:p>
              <a:r>
                <a:rPr lang="en-US" dirty="0">
                  <a:solidFill>
                    <a:schemeClr val="accent5"/>
                  </a:solidFill>
                </a:rPr>
                <a:t>G</a:t>
              </a:r>
            </a:p>
          </p:txBody>
        </p:sp>
        <p:sp>
          <p:nvSpPr>
            <p:cNvPr id="89" name="TextBox 88">
              <a:extLst>
                <a:ext uri="{FF2B5EF4-FFF2-40B4-BE49-F238E27FC236}">
                  <a16:creationId xmlns:a16="http://schemas.microsoft.com/office/drawing/2014/main" id="{8FFAF288-8184-4043-B74D-687D43B37CD8}"/>
                </a:ext>
              </a:extLst>
            </p:cNvPr>
            <p:cNvSpPr txBox="1"/>
            <p:nvPr/>
          </p:nvSpPr>
          <p:spPr>
            <a:xfrm>
              <a:off x="7734024" y="4869100"/>
              <a:ext cx="330540" cy="369332"/>
            </a:xfrm>
            <a:prstGeom prst="rect">
              <a:avLst/>
            </a:prstGeom>
            <a:noFill/>
          </p:spPr>
          <p:txBody>
            <a:bodyPr wrap="none" rtlCol="0">
              <a:spAutoFit/>
            </a:bodyPr>
            <a:lstStyle/>
            <a:p>
              <a:r>
                <a:rPr lang="en-US" dirty="0">
                  <a:solidFill>
                    <a:schemeClr val="accent5"/>
                  </a:solidFill>
                </a:rPr>
                <a:t>G</a:t>
              </a:r>
            </a:p>
          </p:txBody>
        </p:sp>
        <p:sp>
          <p:nvSpPr>
            <p:cNvPr id="90" name="TextBox 89">
              <a:extLst>
                <a:ext uri="{FF2B5EF4-FFF2-40B4-BE49-F238E27FC236}">
                  <a16:creationId xmlns:a16="http://schemas.microsoft.com/office/drawing/2014/main" id="{1EBAFC3D-B9F1-AA47-A929-CB69432CAB3A}"/>
                </a:ext>
              </a:extLst>
            </p:cNvPr>
            <p:cNvSpPr txBox="1"/>
            <p:nvPr/>
          </p:nvSpPr>
          <p:spPr>
            <a:xfrm>
              <a:off x="7032101" y="4825320"/>
              <a:ext cx="330540" cy="369332"/>
            </a:xfrm>
            <a:prstGeom prst="rect">
              <a:avLst/>
            </a:prstGeom>
            <a:noFill/>
          </p:spPr>
          <p:txBody>
            <a:bodyPr wrap="none" rtlCol="0">
              <a:spAutoFit/>
            </a:bodyPr>
            <a:lstStyle/>
            <a:p>
              <a:r>
                <a:rPr lang="en-US" dirty="0">
                  <a:solidFill>
                    <a:schemeClr val="accent5"/>
                  </a:solidFill>
                </a:rPr>
                <a:t>G</a:t>
              </a:r>
            </a:p>
          </p:txBody>
        </p:sp>
        <p:sp>
          <p:nvSpPr>
            <p:cNvPr id="91" name="TextBox 90">
              <a:extLst>
                <a:ext uri="{FF2B5EF4-FFF2-40B4-BE49-F238E27FC236}">
                  <a16:creationId xmlns:a16="http://schemas.microsoft.com/office/drawing/2014/main" id="{A6F320A1-7229-3243-923E-689587CFAAC5}"/>
                </a:ext>
              </a:extLst>
            </p:cNvPr>
            <p:cNvSpPr txBox="1"/>
            <p:nvPr/>
          </p:nvSpPr>
          <p:spPr>
            <a:xfrm>
              <a:off x="6742085" y="4973786"/>
              <a:ext cx="330540" cy="369332"/>
            </a:xfrm>
            <a:prstGeom prst="rect">
              <a:avLst/>
            </a:prstGeom>
            <a:noFill/>
          </p:spPr>
          <p:txBody>
            <a:bodyPr wrap="none" rtlCol="0">
              <a:spAutoFit/>
            </a:bodyPr>
            <a:lstStyle/>
            <a:p>
              <a:r>
                <a:rPr lang="en-US" dirty="0">
                  <a:solidFill>
                    <a:schemeClr val="accent5"/>
                  </a:solidFill>
                </a:rPr>
                <a:t>G</a:t>
              </a:r>
            </a:p>
          </p:txBody>
        </p:sp>
        <p:sp>
          <p:nvSpPr>
            <p:cNvPr id="92" name="TextBox 91">
              <a:extLst>
                <a:ext uri="{FF2B5EF4-FFF2-40B4-BE49-F238E27FC236}">
                  <a16:creationId xmlns:a16="http://schemas.microsoft.com/office/drawing/2014/main" id="{2B91C7CB-B21B-2C4A-A4B5-A318AC20E4DA}"/>
                </a:ext>
              </a:extLst>
            </p:cNvPr>
            <p:cNvSpPr txBox="1"/>
            <p:nvPr/>
          </p:nvSpPr>
          <p:spPr>
            <a:xfrm>
              <a:off x="6319574" y="5194652"/>
              <a:ext cx="330540" cy="369332"/>
            </a:xfrm>
            <a:prstGeom prst="rect">
              <a:avLst/>
            </a:prstGeom>
            <a:noFill/>
          </p:spPr>
          <p:txBody>
            <a:bodyPr wrap="none" rtlCol="0">
              <a:spAutoFit/>
            </a:bodyPr>
            <a:lstStyle/>
            <a:p>
              <a:r>
                <a:rPr lang="en-US" dirty="0">
                  <a:solidFill>
                    <a:schemeClr val="accent5"/>
                  </a:solidFill>
                </a:rPr>
                <a:t>G</a:t>
              </a:r>
            </a:p>
          </p:txBody>
        </p:sp>
      </p:grpSp>
    </p:spTree>
    <p:extLst>
      <p:ext uri="{BB962C8B-B14F-4D97-AF65-F5344CB8AC3E}">
        <p14:creationId xmlns:p14="http://schemas.microsoft.com/office/powerpoint/2010/main" val="1490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Can capture all of the genome by using multiple types of sequencing technologies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2172464"/>
            <a:ext cx="5052608" cy="4351338"/>
          </a:xfrm>
        </p:spPr>
        <p:txBody>
          <a:bodyPr/>
          <a:lstStyle/>
          <a:p>
            <a:r>
              <a:rPr lang="en-US" dirty="0">
                <a:solidFill>
                  <a:schemeClr val="bg1"/>
                </a:solidFill>
              </a:rPr>
              <a:t>Use more current sequencing technology to create a high-quality genome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7527452" y="3105597"/>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728443" y="4894347"/>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9181413" y="303223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243581" y="5466427"/>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005478" y="401083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911496" y="4240609"/>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B8A4BDD-A292-5046-BD41-8D4E7B3E8373}"/>
              </a:ext>
            </a:extLst>
          </p:cNvPr>
          <p:cNvGrpSpPr/>
          <p:nvPr/>
        </p:nvGrpSpPr>
        <p:grpSpPr>
          <a:xfrm rot="17767766">
            <a:off x="8275835" y="2092365"/>
            <a:ext cx="2683382" cy="3703201"/>
            <a:chOff x="8216454" y="592551"/>
            <a:chExt cx="2683382" cy="3703201"/>
          </a:xfrm>
        </p:grpSpPr>
        <p:pic>
          <p:nvPicPr>
            <p:cNvPr id="64" name="Picture 63" descr="A picture containing container&#10;&#10;Description automatically generated">
              <a:extLst>
                <a:ext uri="{FF2B5EF4-FFF2-40B4-BE49-F238E27FC236}">
                  <a16:creationId xmlns:a16="http://schemas.microsoft.com/office/drawing/2014/main" id="{CACC7A2B-20ED-C54D-B691-D52C0ED5D93F}"/>
                </a:ext>
              </a:extLst>
            </p:cNvPr>
            <p:cNvPicPr>
              <a:picLocks noChangeAspect="1"/>
            </p:cNvPicPr>
            <p:nvPr/>
          </p:nvPicPr>
          <p:blipFill rotWithShape="1">
            <a:blip r:embed="rId3"/>
            <a:srcRect r="176" b="1755"/>
            <a:stretch/>
          </p:blipFill>
          <p:spPr>
            <a:xfrm rot="5641566">
              <a:off x="8475857" y="603440"/>
              <a:ext cx="1376848" cy="1355070"/>
            </a:xfrm>
            <a:prstGeom prst="rect">
              <a:avLst/>
            </a:prstGeom>
          </p:spPr>
        </p:pic>
        <p:pic>
          <p:nvPicPr>
            <p:cNvPr id="65" name="Picture 64" descr="A picture containing container&#10;&#10;Description automatically generated">
              <a:extLst>
                <a:ext uri="{FF2B5EF4-FFF2-40B4-BE49-F238E27FC236}">
                  <a16:creationId xmlns:a16="http://schemas.microsoft.com/office/drawing/2014/main" id="{D5E0C4A0-E06B-AF47-9730-D4F2186BA283}"/>
                </a:ext>
              </a:extLst>
            </p:cNvPr>
            <p:cNvPicPr>
              <a:picLocks noChangeAspect="1"/>
            </p:cNvPicPr>
            <p:nvPr/>
          </p:nvPicPr>
          <p:blipFill rotWithShape="1">
            <a:blip r:embed="rId3"/>
            <a:srcRect r="176" b="1755"/>
            <a:stretch/>
          </p:blipFill>
          <p:spPr>
            <a:xfrm rot="16496442">
              <a:off x="8205348" y="1958728"/>
              <a:ext cx="1404354" cy="1382141"/>
            </a:xfrm>
            <a:prstGeom prst="rect">
              <a:avLst/>
            </a:prstGeom>
          </p:spPr>
        </p:pic>
        <p:pic>
          <p:nvPicPr>
            <p:cNvPr id="66" name="Picture 65" descr="A picture containing container&#10;&#10;Description automatically generated">
              <a:extLst>
                <a:ext uri="{FF2B5EF4-FFF2-40B4-BE49-F238E27FC236}">
                  <a16:creationId xmlns:a16="http://schemas.microsoft.com/office/drawing/2014/main" id="{C3FE2A29-DDAC-B143-8E1C-6440420790B8}"/>
                </a:ext>
              </a:extLst>
            </p:cNvPr>
            <p:cNvPicPr>
              <a:picLocks noChangeAspect="1"/>
            </p:cNvPicPr>
            <p:nvPr/>
          </p:nvPicPr>
          <p:blipFill rotWithShape="1">
            <a:blip r:embed="rId3"/>
            <a:srcRect r="176" b="1755"/>
            <a:stretch/>
          </p:blipFill>
          <p:spPr>
            <a:xfrm rot="5686109">
              <a:off x="9506589" y="2902504"/>
              <a:ext cx="1404354" cy="1382141"/>
            </a:xfrm>
            <a:prstGeom prst="rect">
              <a:avLst/>
            </a:prstGeom>
          </p:spPr>
        </p:pic>
      </p:grpSp>
      <p:sp>
        <p:nvSpPr>
          <p:cNvPr id="67" name="TextBox 66">
            <a:extLst>
              <a:ext uri="{FF2B5EF4-FFF2-40B4-BE49-F238E27FC236}">
                <a16:creationId xmlns:a16="http://schemas.microsoft.com/office/drawing/2014/main" id="{AF1756F5-94DF-5948-A4B8-2CA47DD1E56D}"/>
              </a:ext>
            </a:extLst>
          </p:cNvPr>
          <p:cNvSpPr txBox="1"/>
          <p:nvPr/>
        </p:nvSpPr>
        <p:spPr>
          <a:xfrm>
            <a:off x="7300187" y="3890697"/>
            <a:ext cx="317716" cy="369332"/>
          </a:xfrm>
          <a:prstGeom prst="rect">
            <a:avLst/>
          </a:prstGeom>
          <a:noFill/>
        </p:spPr>
        <p:txBody>
          <a:bodyPr wrap="none" rtlCol="0">
            <a:spAutoFit/>
          </a:bodyPr>
          <a:lstStyle/>
          <a:p>
            <a:r>
              <a:rPr lang="en-US" dirty="0">
                <a:solidFill>
                  <a:schemeClr val="accent5"/>
                </a:solidFill>
              </a:rPr>
              <a:t>A</a:t>
            </a:r>
          </a:p>
        </p:txBody>
      </p:sp>
      <p:sp>
        <p:nvSpPr>
          <p:cNvPr id="68" name="TextBox 67">
            <a:extLst>
              <a:ext uri="{FF2B5EF4-FFF2-40B4-BE49-F238E27FC236}">
                <a16:creationId xmlns:a16="http://schemas.microsoft.com/office/drawing/2014/main" id="{3EBB11AE-B31D-1D43-96EB-334B14CE7D8F}"/>
              </a:ext>
            </a:extLst>
          </p:cNvPr>
          <p:cNvSpPr txBox="1"/>
          <p:nvPr/>
        </p:nvSpPr>
        <p:spPr>
          <a:xfrm>
            <a:off x="4516405" y="4605348"/>
            <a:ext cx="317716" cy="369332"/>
          </a:xfrm>
          <a:prstGeom prst="rect">
            <a:avLst/>
          </a:prstGeom>
          <a:noFill/>
        </p:spPr>
        <p:txBody>
          <a:bodyPr wrap="none" rtlCol="0">
            <a:spAutoFit/>
          </a:bodyPr>
          <a:lstStyle/>
          <a:p>
            <a:r>
              <a:rPr lang="en-US" dirty="0">
                <a:solidFill>
                  <a:schemeClr val="accent5"/>
                </a:solidFill>
              </a:rPr>
              <a:t>A</a:t>
            </a:r>
          </a:p>
        </p:txBody>
      </p:sp>
      <p:sp>
        <p:nvSpPr>
          <p:cNvPr id="69" name="TextBox 68">
            <a:extLst>
              <a:ext uri="{FF2B5EF4-FFF2-40B4-BE49-F238E27FC236}">
                <a16:creationId xmlns:a16="http://schemas.microsoft.com/office/drawing/2014/main" id="{1B3031EF-E673-A243-AE5F-B5E45550A7CD}"/>
              </a:ext>
            </a:extLst>
          </p:cNvPr>
          <p:cNvSpPr txBox="1"/>
          <p:nvPr/>
        </p:nvSpPr>
        <p:spPr>
          <a:xfrm>
            <a:off x="4824719" y="4533185"/>
            <a:ext cx="317716" cy="369332"/>
          </a:xfrm>
          <a:prstGeom prst="rect">
            <a:avLst/>
          </a:prstGeom>
          <a:noFill/>
        </p:spPr>
        <p:txBody>
          <a:bodyPr wrap="none" rtlCol="0">
            <a:spAutoFit/>
          </a:bodyPr>
          <a:lstStyle/>
          <a:p>
            <a:r>
              <a:rPr lang="en-US" dirty="0">
                <a:solidFill>
                  <a:schemeClr val="accent5"/>
                </a:solidFill>
              </a:rPr>
              <a:t>A</a:t>
            </a:r>
          </a:p>
        </p:txBody>
      </p:sp>
      <p:sp>
        <p:nvSpPr>
          <p:cNvPr id="70" name="TextBox 69">
            <a:extLst>
              <a:ext uri="{FF2B5EF4-FFF2-40B4-BE49-F238E27FC236}">
                <a16:creationId xmlns:a16="http://schemas.microsoft.com/office/drawing/2014/main" id="{CEEE7AC1-A10A-6F4A-BE22-2EEEA5BD08DC}"/>
              </a:ext>
            </a:extLst>
          </p:cNvPr>
          <p:cNvSpPr txBox="1"/>
          <p:nvPr/>
        </p:nvSpPr>
        <p:spPr>
          <a:xfrm>
            <a:off x="6692173" y="4195497"/>
            <a:ext cx="317716" cy="369332"/>
          </a:xfrm>
          <a:prstGeom prst="rect">
            <a:avLst/>
          </a:prstGeom>
          <a:noFill/>
        </p:spPr>
        <p:txBody>
          <a:bodyPr wrap="none" rtlCol="0">
            <a:spAutoFit/>
          </a:bodyPr>
          <a:lstStyle/>
          <a:p>
            <a:r>
              <a:rPr lang="en-US" dirty="0">
                <a:solidFill>
                  <a:schemeClr val="accent5"/>
                </a:solidFill>
              </a:rPr>
              <a:t>A</a:t>
            </a:r>
          </a:p>
        </p:txBody>
      </p:sp>
      <p:sp>
        <p:nvSpPr>
          <p:cNvPr id="71" name="TextBox 70">
            <a:extLst>
              <a:ext uri="{FF2B5EF4-FFF2-40B4-BE49-F238E27FC236}">
                <a16:creationId xmlns:a16="http://schemas.microsoft.com/office/drawing/2014/main" id="{79551177-D4A6-2449-851D-97AAB2A2E6FF}"/>
              </a:ext>
            </a:extLst>
          </p:cNvPr>
          <p:cNvSpPr txBox="1"/>
          <p:nvPr/>
        </p:nvSpPr>
        <p:spPr>
          <a:xfrm>
            <a:off x="4971741" y="4454978"/>
            <a:ext cx="317716" cy="369332"/>
          </a:xfrm>
          <a:prstGeom prst="rect">
            <a:avLst/>
          </a:prstGeom>
          <a:noFill/>
        </p:spPr>
        <p:txBody>
          <a:bodyPr wrap="none" rtlCol="0">
            <a:spAutoFit/>
          </a:bodyPr>
          <a:lstStyle/>
          <a:p>
            <a:r>
              <a:rPr lang="en-US" dirty="0">
                <a:solidFill>
                  <a:schemeClr val="accent5"/>
                </a:solidFill>
              </a:rPr>
              <a:t>A</a:t>
            </a:r>
          </a:p>
        </p:txBody>
      </p:sp>
      <p:sp>
        <p:nvSpPr>
          <p:cNvPr id="72" name="TextBox 71">
            <a:extLst>
              <a:ext uri="{FF2B5EF4-FFF2-40B4-BE49-F238E27FC236}">
                <a16:creationId xmlns:a16="http://schemas.microsoft.com/office/drawing/2014/main" id="{679F658D-42C8-8E4A-8DE0-381F2A4ACA9E}"/>
              </a:ext>
            </a:extLst>
          </p:cNvPr>
          <p:cNvSpPr txBox="1"/>
          <p:nvPr/>
        </p:nvSpPr>
        <p:spPr>
          <a:xfrm>
            <a:off x="5777755" y="4353831"/>
            <a:ext cx="317716" cy="369332"/>
          </a:xfrm>
          <a:prstGeom prst="rect">
            <a:avLst/>
          </a:prstGeom>
          <a:noFill/>
        </p:spPr>
        <p:txBody>
          <a:bodyPr wrap="none" rtlCol="0">
            <a:spAutoFit/>
          </a:bodyPr>
          <a:lstStyle/>
          <a:p>
            <a:r>
              <a:rPr lang="en-US" dirty="0">
                <a:solidFill>
                  <a:schemeClr val="accent5"/>
                </a:solidFill>
              </a:rPr>
              <a:t>A</a:t>
            </a:r>
          </a:p>
        </p:txBody>
      </p:sp>
      <p:sp>
        <p:nvSpPr>
          <p:cNvPr id="73" name="TextBox 72">
            <a:extLst>
              <a:ext uri="{FF2B5EF4-FFF2-40B4-BE49-F238E27FC236}">
                <a16:creationId xmlns:a16="http://schemas.microsoft.com/office/drawing/2014/main" id="{CA1CEFFF-B0AC-B546-ABC7-766478A0A4FC}"/>
              </a:ext>
            </a:extLst>
          </p:cNvPr>
          <p:cNvSpPr txBox="1"/>
          <p:nvPr/>
        </p:nvSpPr>
        <p:spPr>
          <a:xfrm>
            <a:off x="7002664" y="4085646"/>
            <a:ext cx="296876" cy="369332"/>
          </a:xfrm>
          <a:prstGeom prst="rect">
            <a:avLst/>
          </a:prstGeom>
          <a:noFill/>
        </p:spPr>
        <p:txBody>
          <a:bodyPr wrap="none" rtlCol="0">
            <a:spAutoFit/>
          </a:bodyPr>
          <a:lstStyle/>
          <a:p>
            <a:r>
              <a:rPr lang="en-US" dirty="0">
                <a:solidFill>
                  <a:schemeClr val="accent5"/>
                </a:solidFill>
              </a:rPr>
              <a:t>T</a:t>
            </a:r>
          </a:p>
        </p:txBody>
      </p:sp>
      <p:sp>
        <p:nvSpPr>
          <p:cNvPr id="74" name="TextBox 73">
            <a:extLst>
              <a:ext uri="{FF2B5EF4-FFF2-40B4-BE49-F238E27FC236}">
                <a16:creationId xmlns:a16="http://schemas.microsoft.com/office/drawing/2014/main" id="{9CEEF7AE-D787-2E47-B6CE-544E302FE5C5}"/>
              </a:ext>
            </a:extLst>
          </p:cNvPr>
          <p:cNvSpPr txBox="1"/>
          <p:nvPr/>
        </p:nvSpPr>
        <p:spPr>
          <a:xfrm>
            <a:off x="6549032" y="4153371"/>
            <a:ext cx="296876" cy="369332"/>
          </a:xfrm>
          <a:prstGeom prst="rect">
            <a:avLst/>
          </a:prstGeom>
          <a:noFill/>
        </p:spPr>
        <p:txBody>
          <a:bodyPr wrap="none" rtlCol="0">
            <a:spAutoFit/>
          </a:bodyPr>
          <a:lstStyle/>
          <a:p>
            <a:r>
              <a:rPr lang="en-US" dirty="0">
                <a:solidFill>
                  <a:schemeClr val="accent5"/>
                </a:solidFill>
              </a:rPr>
              <a:t>T</a:t>
            </a:r>
          </a:p>
        </p:txBody>
      </p:sp>
      <p:sp>
        <p:nvSpPr>
          <p:cNvPr id="75" name="TextBox 74">
            <a:extLst>
              <a:ext uri="{FF2B5EF4-FFF2-40B4-BE49-F238E27FC236}">
                <a16:creationId xmlns:a16="http://schemas.microsoft.com/office/drawing/2014/main" id="{5ECBEED8-DF58-6047-8310-643BE9CF0DDB}"/>
              </a:ext>
            </a:extLst>
          </p:cNvPr>
          <p:cNvSpPr txBox="1"/>
          <p:nvPr/>
        </p:nvSpPr>
        <p:spPr>
          <a:xfrm>
            <a:off x="5678640" y="4289892"/>
            <a:ext cx="296876" cy="369332"/>
          </a:xfrm>
          <a:prstGeom prst="rect">
            <a:avLst/>
          </a:prstGeom>
          <a:noFill/>
        </p:spPr>
        <p:txBody>
          <a:bodyPr wrap="none" rtlCol="0">
            <a:spAutoFit/>
          </a:bodyPr>
          <a:lstStyle/>
          <a:p>
            <a:r>
              <a:rPr lang="en-US" dirty="0">
                <a:solidFill>
                  <a:schemeClr val="accent5"/>
                </a:solidFill>
              </a:rPr>
              <a:t>T</a:t>
            </a:r>
          </a:p>
        </p:txBody>
      </p:sp>
      <p:sp>
        <p:nvSpPr>
          <p:cNvPr id="76" name="TextBox 75">
            <a:extLst>
              <a:ext uri="{FF2B5EF4-FFF2-40B4-BE49-F238E27FC236}">
                <a16:creationId xmlns:a16="http://schemas.microsoft.com/office/drawing/2014/main" id="{5E282163-0C82-3B40-84FF-29E0FD5342D7}"/>
              </a:ext>
            </a:extLst>
          </p:cNvPr>
          <p:cNvSpPr txBox="1"/>
          <p:nvPr/>
        </p:nvSpPr>
        <p:spPr>
          <a:xfrm>
            <a:off x="6391012" y="4105226"/>
            <a:ext cx="296876" cy="369332"/>
          </a:xfrm>
          <a:prstGeom prst="rect">
            <a:avLst/>
          </a:prstGeom>
          <a:noFill/>
        </p:spPr>
        <p:txBody>
          <a:bodyPr wrap="none" rtlCol="0">
            <a:spAutoFit/>
          </a:bodyPr>
          <a:lstStyle/>
          <a:p>
            <a:r>
              <a:rPr lang="en-US" dirty="0">
                <a:solidFill>
                  <a:schemeClr val="accent5"/>
                </a:solidFill>
              </a:rPr>
              <a:t>T</a:t>
            </a:r>
          </a:p>
        </p:txBody>
      </p:sp>
      <p:sp>
        <p:nvSpPr>
          <p:cNvPr id="77" name="TextBox 76">
            <a:extLst>
              <a:ext uri="{FF2B5EF4-FFF2-40B4-BE49-F238E27FC236}">
                <a16:creationId xmlns:a16="http://schemas.microsoft.com/office/drawing/2014/main" id="{91097514-5AB7-4940-BD88-E6CC1C705138}"/>
              </a:ext>
            </a:extLst>
          </p:cNvPr>
          <p:cNvSpPr txBox="1"/>
          <p:nvPr/>
        </p:nvSpPr>
        <p:spPr>
          <a:xfrm>
            <a:off x="6839514" y="4147098"/>
            <a:ext cx="308098" cy="369332"/>
          </a:xfrm>
          <a:prstGeom prst="rect">
            <a:avLst/>
          </a:prstGeom>
          <a:noFill/>
        </p:spPr>
        <p:txBody>
          <a:bodyPr wrap="none" rtlCol="0">
            <a:spAutoFit/>
          </a:bodyPr>
          <a:lstStyle/>
          <a:p>
            <a:r>
              <a:rPr lang="en-US" dirty="0">
                <a:solidFill>
                  <a:schemeClr val="accent5"/>
                </a:solidFill>
              </a:rPr>
              <a:t>C</a:t>
            </a:r>
          </a:p>
        </p:txBody>
      </p:sp>
      <p:sp>
        <p:nvSpPr>
          <p:cNvPr id="78" name="TextBox 77">
            <a:extLst>
              <a:ext uri="{FF2B5EF4-FFF2-40B4-BE49-F238E27FC236}">
                <a16:creationId xmlns:a16="http://schemas.microsoft.com/office/drawing/2014/main" id="{D8DDB40E-B537-AF46-ADB7-0CCA7C71B812}"/>
              </a:ext>
            </a:extLst>
          </p:cNvPr>
          <p:cNvSpPr txBox="1"/>
          <p:nvPr/>
        </p:nvSpPr>
        <p:spPr>
          <a:xfrm>
            <a:off x="7162936" y="4022531"/>
            <a:ext cx="308098" cy="369332"/>
          </a:xfrm>
          <a:prstGeom prst="rect">
            <a:avLst/>
          </a:prstGeom>
          <a:noFill/>
        </p:spPr>
        <p:txBody>
          <a:bodyPr wrap="none" rtlCol="0">
            <a:spAutoFit/>
          </a:bodyPr>
          <a:lstStyle/>
          <a:p>
            <a:r>
              <a:rPr lang="en-US" dirty="0">
                <a:solidFill>
                  <a:schemeClr val="accent5"/>
                </a:solidFill>
              </a:rPr>
              <a:t>C</a:t>
            </a:r>
          </a:p>
        </p:txBody>
      </p:sp>
      <p:sp>
        <p:nvSpPr>
          <p:cNvPr id="79" name="TextBox 78">
            <a:extLst>
              <a:ext uri="{FF2B5EF4-FFF2-40B4-BE49-F238E27FC236}">
                <a16:creationId xmlns:a16="http://schemas.microsoft.com/office/drawing/2014/main" id="{D7A5AD1A-D9E7-2643-9B81-75BE87940486}"/>
              </a:ext>
            </a:extLst>
          </p:cNvPr>
          <p:cNvSpPr txBox="1"/>
          <p:nvPr/>
        </p:nvSpPr>
        <p:spPr>
          <a:xfrm>
            <a:off x="5227123" y="4260029"/>
            <a:ext cx="308098" cy="369332"/>
          </a:xfrm>
          <a:prstGeom prst="rect">
            <a:avLst/>
          </a:prstGeom>
          <a:noFill/>
        </p:spPr>
        <p:txBody>
          <a:bodyPr wrap="none" rtlCol="0">
            <a:spAutoFit/>
          </a:bodyPr>
          <a:lstStyle/>
          <a:p>
            <a:r>
              <a:rPr lang="en-US" dirty="0">
                <a:solidFill>
                  <a:schemeClr val="accent5"/>
                </a:solidFill>
              </a:rPr>
              <a:t>C</a:t>
            </a:r>
          </a:p>
        </p:txBody>
      </p:sp>
      <p:sp>
        <p:nvSpPr>
          <p:cNvPr id="80" name="TextBox 79">
            <a:extLst>
              <a:ext uri="{FF2B5EF4-FFF2-40B4-BE49-F238E27FC236}">
                <a16:creationId xmlns:a16="http://schemas.microsoft.com/office/drawing/2014/main" id="{7BCD8024-A988-5B48-B10A-21EFE35830D5}"/>
              </a:ext>
            </a:extLst>
          </p:cNvPr>
          <p:cNvSpPr txBox="1"/>
          <p:nvPr/>
        </p:nvSpPr>
        <p:spPr>
          <a:xfrm>
            <a:off x="5521884" y="4225953"/>
            <a:ext cx="308098" cy="369332"/>
          </a:xfrm>
          <a:prstGeom prst="rect">
            <a:avLst/>
          </a:prstGeom>
          <a:noFill/>
        </p:spPr>
        <p:txBody>
          <a:bodyPr wrap="none" rtlCol="0">
            <a:spAutoFit/>
          </a:bodyPr>
          <a:lstStyle/>
          <a:p>
            <a:r>
              <a:rPr lang="en-US" dirty="0">
                <a:solidFill>
                  <a:schemeClr val="accent5"/>
                </a:solidFill>
              </a:rPr>
              <a:t>C</a:t>
            </a:r>
          </a:p>
        </p:txBody>
      </p:sp>
      <p:sp>
        <p:nvSpPr>
          <p:cNvPr id="81" name="TextBox 80">
            <a:extLst>
              <a:ext uri="{FF2B5EF4-FFF2-40B4-BE49-F238E27FC236}">
                <a16:creationId xmlns:a16="http://schemas.microsoft.com/office/drawing/2014/main" id="{CC401075-4FC6-1047-83F1-A5F21BA988A6}"/>
              </a:ext>
            </a:extLst>
          </p:cNvPr>
          <p:cNvSpPr txBox="1"/>
          <p:nvPr/>
        </p:nvSpPr>
        <p:spPr>
          <a:xfrm>
            <a:off x="5942202" y="4380163"/>
            <a:ext cx="308098" cy="369332"/>
          </a:xfrm>
          <a:prstGeom prst="rect">
            <a:avLst/>
          </a:prstGeom>
          <a:noFill/>
        </p:spPr>
        <p:txBody>
          <a:bodyPr wrap="none" rtlCol="0">
            <a:spAutoFit/>
          </a:bodyPr>
          <a:lstStyle/>
          <a:p>
            <a:r>
              <a:rPr lang="en-US" dirty="0">
                <a:solidFill>
                  <a:schemeClr val="accent5"/>
                </a:solidFill>
              </a:rPr>
              <a:t>C</a:t>
            </a:r>
          </a:p>
        </p:txBody>
      </p:sp>
      <p:sp>
        <p:nvSpPr>
          <p:cNvPr id="82" name="TextBox 81">
            <a:extLst>
              <a:ext uri="{FF2B5EF4-FFF2-40B4-BE49-F238E27FC236}">
                <a16:creationId xmlns:a16="http://schemas.microsoft.com/office/drawing/2014/main" id="{F49FE804-3936-414B-9CB1-5DC2E76A6C84}"/>
              </a:ext>
            </a:extLst>
          </p:cNvPr>
          <p:cNvSpPr txBox="1"/>
          <p:nvPr/>
        </p:nvSpPr>
        <p:spPr>
          <a:xfrm>
            <a:off x="6222785" y="4144459"/>
            <a:ext cx="330540" cy="369332"/>
          </a:xfrm>
          <a:prstGeom prst="rect">
            <a:avLst/>
          </a:prstGeom>
          <a:noFill/>
        </p:spPr>
        <p:txBody>
          <a:bodyPr wrap="none" rtlCol="0">
            <a:spAutoFit/>
          </a:bodyPr>
          <a:lstStyle/>
          <a:p>
            <a:r>
              <a:rPr lang="en-US" dirty="0">
                <a:solidFill>
                  <a:schemeClr val="accent5"/>
                </a:solidFill>
              </a:rPr>
              <a:t>G</a:t>
            </a:r>
          </a:p>
        </p:txBody>
      </p:sp>
      <p:sp>
        <p:nvSpPr>
          <p:cNvPr id="83" name="TextBox 82">
            <a:extLst>
              <a:ext uri="{FF2B5EF4-FFF2-40B4-BE49-F238E27FC236}">
                <a16:creationId xmlns:a16="http://schemas.microsoft.com/office/drawing/2014/main" id="{B510AE16-C267-434A-824F-4EFB3BCF831B}"/>
              </a:ext>
            </a:extLst>
          </p:cNvPr>
          <p:cNvSpPr txBox="1"/>
          <p:nvPr/>
        </p:nvSpPr>
        <p:spPr>
          <a:xfrm>
            <a:off x="6066092" y="4249145"/>
            <a:ext cx="330540" cy="369332"/>
          </a:xfrm>
          <a:prstGeom prst="rect">
            <a:avLst/>
          </a:prstGeom>
          <a:noFill/>
        </p:spPr>
        <p:txBody>
          <a:bodyPr wrap="none" rtlCol="0">
            <a:spAutoFit/>
          </a:bodyPr>
          <a:lstStyle/>
          <a:p>
            <a:r>
              <a:rPr lang="en-US" dirty="0">
                <a:solidFill>
                  <a:schemeClr val="accent5"/>
                </a:solidFill>
              </a:rPr>
              <a:t>G</a:t>
            </a:r>
          </a:p>
        </p:txBody>
      </p:sp>
      <p:sp>
        <p:nvSpPr>
          <p:cNvPr id="84" name="TextBox 83">
            <a:extLst>
              <a:ext uri="{FF2B5EF4-FFF2-40B4-BE49-F238E27FC236}">
                <a16:creationId xmlns:a16="http://schemas.microsoft.com/office/drawing/2014/main" id="{46FBE961-D5C1-0B48-BB56-44710C946DB7}"/>
              </a:ext>
            </a:extLst>
          </p:cNvPr>
          <p:cNvSpPr txBox="1"/>
          <p:nvPr/>
        </p:nvSpPr>
        <p:spPr>
          <a:xfrm>
            <a:off x="5364169" y="4205365"/>
            <a:ext cx="330540" cy="369332"/>
          </a:xfrm>
          <a:prstGeom prst="rect">
            <a:avLst/>
          </a:prstGeom>
          <a:noFill/>
        </p:spPr>
        <p:txBody>
          <a:bodyPr wrap="none" rtlCol="0">
            <a:spAutoFit/>
          </a:bodyPr>
          <a:lstStyle/>
          <a:p>
            <a:r>
              <a:rPr lang="en-US" dirty="0">
                <a:solidFill>
                  <a:schemeClr val="accent5"/>
                </a:solidFill>
              </a:rPr>
              <a:t>G</a:t>
            </a:r>
          </a:p>
        </p:txBody>
      </p:sp>
      <p:sp>
        <p:nvSpPr>
          <p:cNvPr id="85" name="TextBox 84">
            <a:extLst>
              <a:ext uri="{FF2B5EF4-FFF2-40B4-BE49-F238E27FC236}">
                <a16:creationId xmlns:a16="http://schemas.microsoft.com/office/drawing/2014/main" id="{47D60FFA-940B-1541-8447-7601054F4DC4}"/>
              </a:ext>
            </a:extLst>
          </p:cNvPr>
          <p:cNvSpPr txBox="1"/>
          <p:nvPr/>
        </p:nvSpPr>
        <p:spPr>
          <a:xfrm>
            <a:off x="5074153" y="4353831"/>
            <a:ext cx="330540" cy="369332"/>
          </a:xfrm>
          <a:prstGeom prst="rect">
            <a:avLst/>
          </a:prstGeom>
          <a:noFill/>
        </p:spPr>
        <p:txBody>
          <a:bodyPr wrap="none" rtlCol="0">
            <a:spAutoFit/>
          </a:bodyPr>
          <a:lstStyle/>
          <a:p>
            <a:r>
              <a:rPr lang="en-US" dirty="0">
                <a:solidFill>
                  <a:schemeClr val="accent5"/>
                </a:solidFill>
              </a:rPr>
              <a:t>G</a:t>
            </a:r>
          </a:p>
        </p:txBody>
      </p:sp>
      <p:sp>
        <p:nvSpPr>
          <p:cNvPr id="86" name="TextBox 85">
            <a:extLst>
              <a:ext uri="{FF2B5EF4-FFF2-40B4-BE49-F238E27FC236}">
                <a16:creationId xmlns:a16="http://schemas.microsoft.com/office/drawing/2014/main" id="{F329C1E7-F62F-D248-9027-470200E42AD1}"/>
              </a:ext>
            </a:extLst>
          </p:cNvPr>
          <p:cNvSpPr txBox="1"/>
          <p:nvPr/>
        </p:nvSpPr>
        <p:spPr>
          <a:xfrm>
            <a:off x="4651642" y="4574697"/>
            <a:ext cx="330540" cy="369332"/>
          </a:xfrm>
          <a:prstGeom prst="rect">
            <a:avLst/>
          </a:prstGeom>
          <a:noFill/>
        </p:spPr>
        <p:txBody>
          <a:bodyPr wrap="none" rtlCol="0">
            <a:spAutoFit/>
          </a:bodyPr>
          <a:lstStyle/>
          <a:p>
            <a:r>
              <a:rPr lang="en-US" dirty="0">
                <a:solidFill>
                  <a:schemeClr val="accent5"/>
                </a:solidFill>
              </a:rPr>
              <a:t>G</a:t>
            </a:r>
          </a:p>
        </p:txBody>
      </p:sp>
      <p:pic>
        <p:nvPicPr>
          <p:cNvPr id="87" name="Picture 86" descr="A picture containing metalware&#10;&#10;Description automatically generated">
            <a:extLst>
              <a:ext uri="{FF2B5EF4-FFF2-40B4-BE49-F238E27FC236}">
                <a16:creationId xmlns:a16="http://schemas.microsoft.com/office/drawing/2014/main" id="{2DD825AC-07F8-C44C-A3B4-26B8AC69A284}"/>
              </a:ext>
            </a:extLst>
          </p:cNvPr>
          <p:cNvPicPr>
            <a:picLocks noChangeAspect="1"/>
          </p:cNvPicPr>
          <p:nvPr/>
        </p:nvPicPr>
        <p:blipFill rotWithShape="1">
          <a:blip r:embed="rId4"/>
          <a:srcRect l="9564" t="14759" r="49221" b="13723"/>
          <a:stretch/>
        </p:blipFill>
        <p:spPr>
          <a:xfrm>
            <a:off x="668213" y="3753712"/>
            <a:ext cx="1131101" cy="2553749"/>
          </a:xfrm>
          <a:prstGeom prst="rect">
            <a:avLst/>
          </a:prstGeom>
        </p:spPr>
      </p:pic>
    </p:spTree>
    <p:extLst>
      <p:ext uri="{BB962C8B-B14F-4D97-AF65-F5344CB8AC3E}">
        <p14:creationId xmlns:p14="http://schemas.microsoft.com/office/powerpoint/2010/main" val="65257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Both assist in validating each other</a:t>
            </a:r>
          </a:p>
          <a:p>
            <a:r>
              <a:rPr lang="en-US" dirty="0">
                <a:solidFill>
                  <a:schemeClr val="bg1"/>
                </a:solidFill>
              </a:rPr>
              <a:t>Number of chromosomes validated with karyotype</a:t>
            </a:r>
          </a:p>
          <a:p>
            <a:pPr marL="0" indent="0">
              <a:buNone/>
            </a:pPr>
            <a:endParaRPr lang="en-US" dirty="0">
              <a:solidFill>
                <a:schemeClr val="bg1"/>
              </a:solidFill>
            </a:endParaRPr>
          </a:p>
        </p:txBody>
      </p:sp>
      <p:pic>
        <p:nvPicPr>
          <p:cNvPr id="8" name="Picture 7" descr="A picture containing plate&#10;&#10;Description automatically generated">
            <a:extLst>
              <a:ext uri="{FF2B5EF4-FFF2-40B4-BE49-F238E27FC236}">
                <a16:creationId xmlns:a16="http://schemas.microsoft.com/office/drawing/2014/main" id="{3229C639-0653-D147-BA01-40EC362CFAA2}"/>
              </a:ext>
            </a:extLst>
          </p:cNvPr>
          <p:cNvPicPr>
            <a:picLocks noChangeAspect="1"/>
          </p:cNvPicPr>
          <p:nvPr/>
        </p:nvPicPr>
        <p:blipFill>
          <a:blip r:embed="rId5"/>
          <a:stretch>
            <a:fillRect/>
          </a:stretch>
        </p:blipFill>
        <p:spPr>
          <a:xfrm>
            <a:off x="2163096" y="4728881"/>
            <a:ext cx="1611317" cy="1686847"/>
          </a:xfrm>
          <a:prstGeom prst="rect">
            <a:avLst/>
          </a:prstGeom>
        </p:spPr>
      </p:pic>
    </p:spTree>
    <p:extLst>
      <p:ext uri="{BB962C8B-B14F-4D97-AF65-F5344CB8AC3E}">
        <p14:creationId xmlns:p14="http://schemas.microsoft.com/office/powerpoint/2010/main" val="289707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What can we do with this new genome?</a:t>
            </a:r>
          </a:p>
        </p:txBody>
      </p:sp>
      <p:grpSp>
        <p:nvGrpSpPr>
          <p:cNvPr id="4" name="Group 3">
            <a:extLst>
              <a:ext uri="{FF2B5EF4-FFF2-40B4-BE49-F238E27FC236}">
                <a16:creationId xmlns:a16="http://schemas.microsoft.com/office/drawing/2014/main" id="{B52F73EC-858C-1E48-9211-5A9617309D10}"/>
              </a:ext>
            </a:extLst>
          </p:cNvPr>
          <p:cNvGrpSpPr/>
          <p:nvPr/>
        </p:nvGrpSpPr>
        <p:grpSpPr>
          <a:xfrm>
            <a:off x="1265440" y="1517173"/>
            <a:ext cx="9373701" cy="4975702"/>
            <a:chOff x="1019907" y="1356302"/>
            <a:chExt cx="10152185" cy="5388933"/>
          </a:xfrm>
        </p:grpSpPr>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2"/>
            <a:stretch>
              <a:fillRect/>
            </a:stretch>
          </p:blipFill>
          <p:spPr>
            <a:xfrm>
              <a:off x="1019907" y="1356302"/>
              <a:ext cx="10152185" cy="5388933"/>
            </a:xfrm>
            <a:prstGeom prst="rect">
              <a:avLst/>
            </a:prstGeom>
          </p:spPr>
        </p:pic>
        <p:sp>
          <p:nvSpPr>
            <p:cNvPr id="3" name="Donut 2">
              <a:extLst>
                <a:ext uri="{FF2B5EF4-FFF2-40B4-BE49-F238E27FC236}">
                  <a16:creationId xmlns:a16="http://schemas.microsoft.com/office/drawing/2014/main" id="{476F3DED-D7D8-FC4F-A545-1D3110F548D9}"/>
                </a:ext>
              </a:extLst>
            </p:cNvPr>
            <p:cNvSpPr/>
            <p:nvPr/>
          </p:nvSpPr>
          <p:spPr>
            <a:xfrm>
              <a:off x="5384800" y="1579880"/>
              <a:ext cx="191911" cy="186831"/>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744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Estimate the effective population size of wild delta smelt</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a:bodyPr>
          <a:lstStyle/>
          <a:p>
            <a:endParaRPr lang="en-US" dirty="0">
              <a:solidFill>
                <a:schemeClr val="bg1"/>
              </a:solidFill>
            </a:endParaRPr>
          </a:p>
          <a:p>
            <a:r>
              <a:rPr lang="en-US" dirty="0">
                <a:solidFill>
                  <a:schemeClr val="bg1"/>
                </a:solidFill>
              </a:rPr>
              <a:t>Effective population size (N</a:t>
            </a:r>
            <a:r>
              <a:rPr lang="en-US" baseline="-25000" dirty="0">
                <a:solidFill>
                  <a:schemeClr val="bg1"/>
                </a:solidFill>
              </a:rPr>
              <a:t>E</a:t>
            </a:r>
            <a:r>
              <a:rPr lang="en-US" dirty="0">
                <a:solidFill>
                  <a:schemeClr val="bg1"/>
                </a:solidFill>
              </a:rPr>
              <a:t>) determines how quickly populations are losing genetic diversity</a:t>
            </a:r>
          </a:p>
          <a:p>
            <a:r>
              <a:rPr lang="en-US" dirty="0">
                <a:solidFill>
                  <a:schemeClr val="bg1"/>
                </a:solidFill>
              </a:rPr>
              <a:t>50:500 rule</a:t>
            </a:r>
          </a:p>
          <a:p>
            <a:r>
              <a:rPr lang="en-US" dirty="0">
                <a:solidFill>
                  <a:schemeClr val="bg1"/>
                </a:solidFill>
              </a:rPr>
              <a:t>Can look at historical or contemporary N</a:t>
            </a:r>
            <a:r>
              <a:rPr lang="en-US" baseline="-25000" dirty="0">
                <a:solidFill>
                  <a:schemeClr val="bg1"/>
                </a:solidFill>
              </a:rPr>
              <a:t>E</a:t>
            </a:r>
            <a:r>
              <a:rPr lang="en-US" dirty="0">
                <a:solidFill>
                  <a:schemeClr val="bg1"/>
                </a:solidFill>
              </a:rPr>
              <a:t> </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2"/>
            <a:r>
              <a:rPr lang="en-US" dirty="0">
                <a:solidFill>
                  <a:schemeClr val="bg1"/>
                </a:solidFill>
              </a:rPr>
              <a:t>Gives you data roughly every 65,000 base pairs</a:t>
            </a:r>
          </a:p>
          <a:p>
            <a:pPr lvl="1"/>
            <a:r>
              <a:rPr lang="en-US" dirty="0">
                <a:solidFill>
                  <a:schemeClr val="bg1"/>
                </a:solidFill>
              </a:rPr>
              <a:t>Initial estimates used</a:t>
            </a:r>
            <a:r>
              <a:rPr lang="en-US" i="1" dirty="0">
                <a:solidFill>
                  <a:schemeClr val="bg1"/>
                </a:solidFill>
              </a:rPr>
              <a:t> </a:t>
            </a:r>
            <a:r>
              <a:rPr lang="en-US" dirty="0">
                <a:solidFill>
                  <a:schemeClr val="bg1"/>
                </a:solidFill>
              </a:rPr>
              <a:t>genome assembled from RAD sequencing</a:t>
            </a:r>
          </a:p>
          <a:p>
            <a:endParaRPr lang="en-US" dirty="0">
              <a:solidFill>
                <a:schemeClr val="bg1"/>
              </a:solidFill>
            </a:endParaRPr>
          </a:p>
          <a:p>
            <a:endParaRPr lang="en-US" dirty="0">
              <a:solidFill>
                <a:schemeClr val="bg1"/>
              </a:solidFill>
            </a:endParaRPr>
          </a:p>
        </p:txBody>
      </p:sp>
      <p:grpSp>
        <p:nvGrpSpPr>
          <p:cNvPr id="4" name="Group 3">
            <a:extLst>
              <a:ext uri="{FF2B5EF4-FFF2-40B4-BE49-F238E27FC236}">
                <a16:creationId xmlns:a16="http://schemas.microsoft.com/office/drawing/2014/main" id="{CC72ADC6-07FB-C544-8C46-DC6830459417}"/>
              </a:ext>
            </a:extLst>
          </p:cNvPr>
          <p:cNvGrpSpPr/>
          <p:nvPr/>
        </p:nvGrpSpPr>
        <p:grpSpPr>
          <a:xfrm>
            <a:off x="1485709" y="4461933"/>
            <a:ext cx="8756866" cy="766863"/>
            <a:chOff x="582805" y="5749192"/>
            <a:chExt cx="9073661" cy="562708"/>
          </a:xfrm>
        </p:grpSpPr>
        <p:sp>
          <p:nvSpPr>
            <p:cNvPr id="5" name="Freeform 4">
              <a:extLst>
                <a:ext uri="{FF2B5EF4-FFF2-40B4-BE49-F238E27FC236}">
                  <a16:creationId xmlns:a16="http://schemas.microsoft.com/office/drawing/2014/main" id="{4C3CE9C4-90E9-9A45-9E12-F286C8992A7E}"/>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B8EF20B-3B4A-3D4B-8190-38C05FD73107}"/>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CE306AC0-105E-8F4B-BD26-6F7C83B1D19C}"/>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7DD2648-7B96-2243-989E-C92A3C8B090D}"/>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CEAECF-140B-4D43-8D75-356094A76314}"/>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5280EDE2-3D4E-8742-A45D-8FC3E5FCFF0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50165268-125B-9C49-B38A-2D73260C0608}"/>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5F5D1DF-4FF5-C248-8133-70604EB7931A}"/>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42220F55-FB03-014E-9B28-9C2F3A73BC6B}"/>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664838-B8F1-B841-8E6E-E30E27C49AF1}"/>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AE0E787-5E4E-7C49-ABB8-C8F5654A6CB1}"/>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C0307410-0AD8-F746-BAF0-27A2F6E073CC}"/>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BF365541-D983-F34F-A8A1-17B628848EC1}"/>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366442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a:t>
            </a:r>
            <a:r>
              <a:rPr lang="en-US" baseline="-25000" dirty="0">
                <a:solidFill>
                  <a:schemeClr val="bg1"/>
                </a:solidFill>
              </a:rPr>
              <a:t>E</a:t>
            </a:r>
            <a:r>
              <a:rPr lang="en-US" dirty="0">
                <a:solidFill>
                  <a:schemeClr val="bg1"/>
                </a:solidFill>
              </a:rPr>
              <a:t> using RAD assembly</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3"/>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a:t>
            </a:r>
            <a:r>
              <a:rPr lang="en-US" baseline="-25000" dirty="0">
                <a:solidFill>
                  <a:schemeClr val="bg1"/>
                </a:solidFill>
              </a:rPr>
              <a:t>E</a:t>
            </a:r>
            <a:r>
              <a:rPr lang="en-US" dirty="0">
                <a:solidFill>
                  <a:schemeClr val="bg1"/>
                </a:solidFill>
              </a:rPr>
              <a:t> using RAD assembly</a:t>
            </a:r>
          </a:p>
        </p:txBody>
      </p:sp>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3"/>
          <a:stretch>
            <a:fillRect/>
          </a:stretch>
        </p:blipFill>
        <p:spPr>
          <a:xfrm>
            <a:off x="2701677" y="1690688"/>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4601</TotalTime>
  <Words>731</Words>
  <Application>Microsoft Macintosh PowerPoint</Application>
  <PresentationFormat>Widescreen</PresentationFormat>
  <Paragraphs>181</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Roboto</vt:lpstr>
      <vt:lpstr>Office Theme</vt:lpstr>
      <vt:lpstr>Goals (at least my goals)</vt:lpstr>
      <vt:lpstr>Genomes are very large</vt:lpstr>
      <vt:lpstr>Can capture all of the genome by using multiple types of sequencing technologies</vt:lpstr>
      <vt:lpstr>We achieved two high quality assemblies</vt:lpstr>
      <vt:lpstr>What can we do with this new genome?</vt:lpstr>
      <vt:lpstr>Estimate the effective population size of wild delta smelt</vt:lpstr>
      <vt:lpstr>Historical datasets</vt:lpstr>
      <vt:lpstr>Historical NE using RAD assembly</vt:lpstr>
      <vt:lpstr>Contemporary NE using RAD assembly</vt:lpstr>
      <vt:lpstr>How much information did we glean?</vt:lpstr>
      <vt:lpstr>New data…!</vt:lpstr>
      <vt:lpstr>Comparison metrics</vt:lpstr>
      <vt:lpstr>Better alignments…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36</cp:revision>
  <dcterms:created xsi:type="dcterms:W3CDTF">2021-02-15T18:52:11Z</dcterms:created>
  <dcterms:modified xsi:type="dcterms:W3CDTF">2021-02-24T22:10:33Z</dcterms:modified>
</cp:coreProperties>
</file>